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 id="262" r:id="rId7"/>
    <p:sldId id="263" r:id="rId8"/>
    <p:sldId id="264" r:id="rId9"/>
    <p:sldId id="265" r:id="rId10"/>
    <p:sldId id="266" r:id="rId11"/>
    <p:sldId id="267" r:id="rId12"/>
    <p:sldId id="269" r:id="rId13"/>
    <p:sldId id="271" r:id="rId14"/>
    <p:sldId id="272" r:id="rId15"/>
    <p:sldId id="273" r:id="rId16"/>
    <p:sldId id="274" r:id="rId17"/>
    <p:sldId id="270"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C627B3-CD04-4953-A3FA-868F497611B5}" v="84" dt="2018-12-13T01:45:51.4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34" autoAdjust="0"/>
    <p:restoredTop sz="94660"/>
  </p:normalViewPr>
  <p:slideViewPr>
    <p:cSldViewPr snapToGrid="0">
      <p:cViewPr varScale="1">
        <p:scale>
          <a:sx n="63" d="100"/>
          <a:sy n="63" d="100"/>
        </p:scale>
        <p:origin x="88" y="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12/12/2018</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50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50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50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4pPr>
      <a:lvl5pPr marL="21145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62000"/>
                <a:satMod val="200000"/>
                <a:lumMod val="124000"/>
              </a:schemeClr>
            </a:gs>
            <a:gs pos="100000">
              <a:schemeClr val="bg2">
                <a:shade val="96000"/>
                <a:hueMod val="88000"/>
                <a:satMod val="220000"/>
                <a:lumMod val="82000"/>
              </a:schemeClr>
            </a:gs>
          </a:gsLst>
          <a:lin ang="6120000" scaled="1"/>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6636809-3F8B-47DD-A379-B1C5ECE17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9E6DA3-2CFD-40D6-B3B7-A089DBA66B8A}"/>
              </a:ext>
            </a:extLst>
          </p:cNvPr>
          <p:cNvSpPr>
            <a:spLocks noGrp="1"/>
          </p:cNvSpPr>
          <p:nvPr>
            <p:ph type="ctrTitle"/>
          </p:nvPr>
        </p:nvSpPr>
        <p:spPr>
          <a:xfrm>
            <a:off x="7532710" y="628617"/>
            <a:ext cx="3971902" cy="3028983"/>
          </a:xfrm>
        </p:spPr>
        <p:txBody>
          <a:bodyPr>
            <a:normAutofit/>
          </a:bodyPr>
          <a:lstStyle/>
          <a:p>
            <a:r>
              <a:rPr lang="en-US" dirty="0"/>
              <a:t>The avocado issue</a:t>
            </a:r>
          </a:p>
        </p:txBody>
      </p:sp>
      <p:sp>
        <p:nvSpPr>
          <p:cNvPr id="3" name="Subtitle 2">
            <a:extLst>
              <a:ext uri="{FF2B5EF4-FFF2-40B4-BE49-F238E27FC236}">
                <a16:creationId xmlns:a16="http://schemas.microsoft.com/office/drawing/2014/main" id="{FBBF37AE-4DFC-4D24-9CB1-DDBC19F5E72C}"/>
              </a:ext>
            </a:extLst>
          </p:cNvPr>
          <p:cNvSpPr>
            <a:spLocks noGrp="1"/>
          </p:cNvSpPr>
          <p:nvPr>
            <p:ph type="subTitle" idx="1"/>
          </p:nvPr>
        </p:nvSpPr>
        <p:spPr>
          <a:xfrm>
            <a:off x="7532709" y="3843868"/>
            <a:ext cx="2827315" cy="1564744"/>
          </a:xfrm>
        </p:spPr>
        <p:txBody>
          <a:bodyPr>
            <a:normAutofit/>
          </a:bodyPr>
          <a:lstStyle/>
          <a:p>
            <a:pPr>
              <a:lnSpc>
                <a:spcPct val="90000"/>
              </a:lnSpc>
            </a:pPr>
            <a:r>
              <a:rPr lang="en-US" sz="1600"/>
              <a:t>JEFF, SULAV, JERRY &amp; JUAN</a:t>
            </a:r>
          </a:p>
          <a:p>
            <a:pPr>
              <a:lnSpc>
                <a:spcPct val="90000"/>
              </a:lnSpc>
            </a:pPr>
            <a:r>
              <a:rPr lang="en-US" sz="1600"/>
              <a:t>MARKETING ANALYTICS</a:t>
            </a:r>
          </a:p>
          <a:p>
            <a:pPr>
              <a:lnSpc>
                <a:spcPct val="90000"/>
              </a:lnSpc>
            </a:pPr>
            <a:r>
              <a:rPr lang="en-US" sz="1600"/>
              <a:t>SYRACUSE UNIVERSITY- THE WHITMAN SCHOOL</a:t>
            </a:r>
          </a:p>
        </p:txBody>
      </p:sp>
      <p:sp>
        <p:nvSpPr>
          <p:cNvPr id="11" name="Snip Diagonal Corner Rectangle 6">
            <a:extLst>
              <a:ext uri="{FF2B5EF4-FFF2-40B4-BE49-F238E27FC236}">
                <a16:creationId xmlns:a16="http://schemas.microsoft.com/office/drawing/2014/main" id="{681BEBA3-7D46-4536-ADF6-B991CF616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000" y="620722"/>
            <a:ext cx="6575496" cy="5286838"/>
          </a:xfrm>
          <a:prstGeom prst="snip2DiagRect">
            <a:avLst>
              <a:gd name="adj1" fmla="val 10787"/>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05B351C-F4F4-4195-891D-5A2D18361F86}"/>
              </a:ext>
            </a:extLst>
          </p:cNvPr>
          <p:cNvPicPr>
            <a:picLocks noChangeAspect="1"/>
          </p:cNvPicPr>
          <p:nvPr/>
        </p:nvPicPr>
        <p:blipFill rotWithShape="1">
          <a:blip r:embed="rId2"/>
          <a:srcRect l="8752" r="15638" b="-1"/>
          <a:stretch/>
        </p:blipFill>
        <p:spPr>
          <a:xfrm>
            <a:off x="799072" y="786117"/>
            <a:ext cx="6245352" cy="4956048"/>
          </a:xfrm>
          <a:custGeom>
            <a:avLst/>
            <a:gdLst>
              <a:gd name="connsiteX0" fmla="*/ 534609 w 6245352"/>
              <a:gd name="connsiteY0" fmla="*/ 0 h 4956048"/>
              <a:gd name="connsiteX1" fmla="*/ 6245352 w 6245352"/>
              <a:gd name="connsiteY1" fmla="*/ 0 h 4956048"/>
              <a:gd name="connsiteX2" fmla="*/ 6245352 w 6245352"/>
              <a:gd name="connsiteY2" fmla="*/ 4421439 h 4956048"/>
              <a:gd name="connsiteX3" fmla="*/ 5710743 w 6245352"/>
              <a:gd name="connsiteY3" fmla="*/ 4956048 h 4956048"/>
              <a:gd name="connsiteX4" fmla="*/ 0 w 6245352"/>
              <a:gd name="connsiteY4" fmla="*/ 4956048 h 4956048"/>
              <a:gd name="connsiteX5" fmla="*/ 0 w 6245352"/>
              <a:gd name="connsiteY5" fmla="*/ 534609 h 4956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5352" h="4956048">
                <a:moveTo>
                  <a:pt x="534609" y="0"/>
                </a:moveTo>
                <a:lnTo>
                  <a:pt x="6245352" y="0"/>
                </a:lnTo>
                <a:lnTo>
                  <a:pt x="6245352" y="4421439"/>
                </a:lnTo>
                <a:lnTo>
                  <a:pt x="5710743" y="4956048"/>
                </a:lnTo>
                <a:lnTo>
                  <a:pt x="0" y="4956048"/>
                </a:lnTo>
                <a:lnTo>
                  <a:pt x="0" y="534609"/>
                </a:lnTo>
                <a:close/>
              </a:path>
            </a:pathLst>
          </a:custGeom>
        </p:spPr>
      </p:pic>
      <p:grpSp>
        <p:nvGrpSpPr>
          <p:cNvPr id="13" name="Group 12">
            <a:extLst>
              <a:ext uri="{FF2B5EF4-FFF2-40B4-BE49-F238E27FC236}">
                <a16:creationId xmlns:a16="http://schemas.microsoft.com/office/drawing/2014/main" id="{9BF16551-D19C-4721-B946-C83EF9AD5D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4" name="Straight Connector 13">
              <a:extLst>
                <a:ext uri="{FF2B5EF4-FFF2-40B4-BE49-F238E27FC236}">
                  <a16:creationId xmlns:a16="http://schemas.microsoft.com/office/drawing/2014/main" id="{D680F65F-4BC4-45B2-B3BE-0720044C23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7E03B76-AD69-478E-97A9-B4D95459096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2A6A871-1C8D-45D7-A9AE-80A07DD6F2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362DC79E-659F-4033-82AA-D3E62C8FECE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B645FB0-C8DF-41DF-8E28-E362DB08DA2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598033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F35C4F4-DF46-4D07-9837-930A0A079224}"/>
              </a:ext>
            </a:extLst>
          </p:cNvPr>
          <p:cNvSpPr>
            <a:spLocks noGrp="1"/>
          </p:cNvSpPr>
          <p:nvPr>
            <p:ph type="ctrTitle"/>
          </p:nvPr>
        </p:nvSpPr>
        <p:spPr>
          <a:xfrm>
            <a:off x="2095500" y="457200"/>
            <a:ext cx="8001000" cy="809626"/>
          </a:xfrm>
        </p:spPr>
        <p:txBody>
          <a:bodyPr>
            <a:normAutofit fontScale="90000"/>
          </a:bodyPr>
          <a:lstStyle/>
          <a:p>
            <a:pPr algn="ctr"/>
            <a:r>
              <a:rPr lang="en-US" dirty="0"/>
              <a:t>K-means</a:t>
            </a:r>
          </a:p>
        </p:txBody>
      </p:sp>
      <p:sp>
        <p:nvSpPr>
          <p:cNvPr id="8" name="TextBox 7">
            <a:extLst>
              <a:ext uri="{FF2B5EF4-FFF2-40B4-BE49-F238E27FC236}">
                <a16:creationId xmlns:a16="http://schemas.microsoft.com/office/drawing/2014/main" id="{03026A62-ED19-42DD-A06B-2AB25D86C332}"/>
              </a:ext>
            </a:extLst>
          </p:cNvPr>
          <p:cNvSpPr txBox="1"/>
          <p:nvPr/>
        </p:nvSpPr>
        <p:spPr>
          <a:xfrm>
            <a:off x="1719262" y="1352550"/>
            <a:ext cx="8753475" cy="369332"/>
          </a:xfrm>
          <a:prstGeom prst="rect">
            <a:avLst/>
          </a:prstGeom>
          <a:noFill/>
        </p:spPr>
        <p:txBody>
          <a:bodyPr wrap="square" rtlCol="0">
            <a:spAutoFit/>
          </a:bodyPr>
          <a:lstStyle/>
          <a:p>
            <a:r>
              <a:rPr lang="en-US" dirty="0"/>
              <a:t>A K-MEANS CLUSTERING ALLOWS US TO DESCRIBE OUR CUSTOMERS CLEARER</a:t>
            </a:r>
          </a:p>
        </p:txBody>
      </p:sp>
      <p:pic>
        <p:nvPicPr>
          <p:cNvPr id="9" name="Picture 8">
            <a:extLst>
              <a:ext uri="{FF2B5EF4-FFF2-40B4-BE49-F238E27FC236}">
                <a16:creationId xmlns:a16="http://schemas.microsoft.com/office/drawing/2014/main" id="{575F8AB6-FEF3-4318-B741-828AC70413D1}"/>
              </a:ext>
            </a:extLst>
          </p:cNvPr>
          <p:cNvPicPr>
            <a:picLocks noChangeAspect="1"/>
          </p:cNvPicPr>
          <p:nvPr/>
        </p:nvPicPr>
        <p:blipFill>
          <a:blip r:embed="rId2"/>
          <a:stretch>
            <a:fillRect/>
          </a:stretch>
        </p:blipFill>
        <p:spPr>
          <a:xfrm>
            <a:off x="1638301" y="1860992"/>
            <a:ext cx="9067800" cy="3275127"/>
          </a:xfrm>
          <a:prstGeom prst="rect">
            <a:avLst/>
          </a:prstGeom>
        </p:spPr>
      </p:pic>
      <p:sp>
        <p:nvSpPr>
          <p:cNvPr id="11" name="TextBox 10">
            <a:extLst>
              <a:ext uri="{FF2B5EF4-FFF2-40B4-BE49-F238E27FC236}">
                <a16:creationId xmlns:a16="http://schemas.microsoft.com/office/drawing/2014/main" id="{5882059C-1877-4F51-83B3-11A8F48FD449}"/>
              </a:ext>
            </a:extLst>
          </p:cNvPr>
          <p:cNvSpPr txBox="1"/>
          <p:nvPr/>
        </p:nvSpPr>
        <p:spPr>
          <a:xfrm>
            <a:off x="3351557" y="5505450"/>
            <a:ext cx="5641288" cy="369332"/>
          </a:xfrm>
          <a:prstGeom prst="rect">
            <a:avLst/>
          </a:prstGeom>
          <a:noFill/>
        </p:spPr>
        <p:txBody>
          <a:bodyPr wrap="none" rtlCol="0">
            <a:spAutoFit/>
          </a:bodyPr>
          <a:lstStyle/>
          <a:p>
            <a:r>
              <a:rPr lang="en-US" dirty="0"/>
              <a:t>K-MEANS REVEALED 5 SEGMENTS OF CUSTOMERS.</a:t>
            </a:r>
          </a:p>
        </p:txBody>
      </p:sp>
    </p:spTree>
    <p:extLst>
      <p:ext uri="{BB962C8B-B14F-4D97-AF65-F5344CB8AC3E}">
        <p14:creationId xmlns:p14="http://schemas.microsoft.com/office/powerpoint/2010/main" val="456930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4CA86A0-4F0E-4FDD-942F-4B4BD4D59EC0}"/>
              </a:ext>
            </a:extLst>
          </p:cNvPr>
          <p:cNvSpPr>
            <a:spLocks noGrp="1"/>
          </p:cNvSpPr>
          <p:nvPr>
            <p:ph type="ctrTitle"/>
          </p:nvPr>
        </p:nvSpPr>
        <p:spPr>
          <a:xfrm>
            <a:off x="4186236" y="2662231"/>
            <a:ext cx="7077075" cy="1809750"/>
          </a:xfrm>
        </p:spPr>
        <p:txBody>
          <a:bodyPr numCol="2">
            <a:normAutofit fontScale="90000"/>
          </a:bodyPr>
          <a:lstStyle/>
          <a:p>
            <a:r>
              <a:rPr lang="en-US" sz="2000" b="1" dirty="0"/>
              <a:t>Group 3</a:t>
            </a:r>
            <a:br>
              <a:rPr lang="en-US" sz="2000" dirty="0"/>
            </a:br>
            <a:r>
              <a:rPr lang="en-US" sz="2000" dirty="0"/>
              <a:t>Baltimore/Washington</a:t>
            </a:r>
            <a:br>
              <a:rPr lang="en-US" sz="2000" dirty="0"/>
            </a:br>
            <a:r>
              <a:rPr lang="en-US" sz="2000" dirty="0"/>
              <a:t>Boston</a:t>
            </a:r>
            <a:br>
              <a:rPr lang="en-US" sz="2000" dirty="0"/>
            </a:br>
            <a:r>
              <a:rPr lang="en-US" sz="2000" dirty="0"/>
              <a:t>Chicago</a:t>
            </a:r>
            <a:br>
              <a:rPr lang="en-US" sz="2000" dirty="0"/>
            </a:br>
            <a:r>
              <a:rPr lang="en-US" sz="2000" dirty="0"/>
              <a:t>New York</a:t>
            </a:r>
            <a:br>
              <a:rPr lang="en-US" sz="2000" dirty="0"/>
            </a:br>
            <a:br>
              <a:rPr lang="en-US" sz="2000" dirty="0"/>
            </a:br>
            <a:r>
              <a:rPr lang="en-US" sz="2000" dirty="0"/>
              <a:t>Northern </a:t>
            </a:r>
            <a:br>
              <a:rPr lang="en-US" sz="2000" dirty="0"/>
            </a:br>
            <a:r>
              <a:rPr lang="en-US" sz="2000" dirty="0"/>
              <a:t>New England</a:t>
            </a:r>
            <a:br>
              <a:rPr lang="en-US" sz="2000" dirty="0"/>
            </a:br>
            <a:r>
              <a:rPr lang="en-US" sz="2000" dirty="0"/>
              <a:t>San Francisco</a:t>
            </a:r>
            <a:br>
              <a:rPr lang="en-US" sz="2000" dirty="0"/>
            </a:br>
            <a:br>
              <a:rPr lang="en-US" sz="2000" dirty="0"/>
            </a:br>
            <a:endParaRPr lang="en-US" sz="2000" dirty="0"/>
          </a:p>
        </p:txBody>
      </p:sp>
      <p:sp>
        <p:nvSpPr>
          <p:cNvPr id="8" name="Title 4">
            <a:extLst>
              <a:ext uri="{FF2B5EF4-FFF2-40B4-BE49-F238E27FC236}">
                <a16:creationId xmlns:a16="http://schemas.microsoft.com/office/drawing/2014/main" id="{41AFFFD6-1A9F-405C-8781-5231291CA300}"/>
              </a:ext>
            </a:extLst>
          </p:cNvPr>
          <p:cNvSpPr txBox="1">
            <a:spLocks/>
          </p:cNvSpPr>
          <p:nvPr/>
        </p:nvSpPr>
        <p:spPr>
          <a:xfrm>
            <a:off x="703261" y="438148"/>
            <a:ext cx="5716589" cy="5677517"/>
          </a:xfrm>
          <a:prstGeom prst="rect">
            <a:avLst/>
          </a:prstGeom>
          <a:effectLst/>
        </p:spPr>
        <p:txBody>
          <a:bodyPr vert="horz" lIns="91440" tIns="45720" rIns="91440" bIns="45720" numCol="2" rtlCol="0" anchor="b">
            <a:normAutofit fontScale="97500"/>
          </a:bodyPr>
          <a:lstStyle>
            <a:lvl1pPr algn="l"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b="1" dirty="0"/>
              <a:t>Group 1</a:t>
            </a:r>
            <a:br>
              <a:rPr lang="en-US" sz="1800" dirty="0"/>
            </a:br>
            <a:r>
              <a:rPr lang="en-US" sz="1800" dirty="0"/>
              <a:t>Albany</a:t>
            </a:r>
            <a:br>
              <a:rPr lang="en-US" sz="1800" dirty="0"/>
            </a:br>
            <a:r>
              <a:rPr lang="en-US" sz="1800" dirty="0"/>
              <a:t>Boise</a:t>
            </a:r>
            <a:br>
              <a:rPr lang="en-US" sz="1800" dirty="0"/>
            </a:br>
            <a:r>
              <a:rPr lang="en-US" sz="1800" dirty="0"/>
              <a:t>Buffalo/Rochester</a:t>
            </a:r>
            <a:br>
              <a:rPr lang="en-US" sz="1800" dirty="0"/>
            </a:br>
            <a:r>
              <a:rPr lang="en-US" sz="1800" dirty="0"/>
              <a:t>Charlotte</a:t>
            </a:r>
            <a:br>
              <a:rPr lang="en-US" sz="1800" dirty="0"/>
            </a:br>
            <a:r>
              <a:rPr lang="en-US" sz="1800" dirty="0"/>
              <a:t>Cincinnati/Dayton</a:t>
            </a:r>
            <a:br>
              <a:rPr lang="en-US" sz="1800" dirty="0"/>
            </a:br>
            <a:r>
              <a:rPr lang="en-US" sz="1800" dirty="0"/>
              <a:t>Columbus</a:t>
            </a:r>
            <a:br>
              <a:rPr lang="en-US" sz="1800" dirty="0"/>
            </a:br>
            <a:r>
              <a:rPr lang="en-US" sz="1800" dirty="0"/>
              <a:t>Detroit</a:t>
            </a:r>
            <a:br>
              <a:rPr lang="en-US" sz="1800" dirty="0"/>
            </a:br>
            <a:r>
              <a:rPr lang="en-US" sz="1800" dirty="0"/>
              <a:t>Grand Rapids</a:t>
            </a:r>
            <a:br>
              <a:rPr lang="en-US" sz="1800" dirty="0"/>
            </a:br>
            <a:r>
              <a:rPr lang="en-US" sz="1800" dirty="0"/>
              <a:t>Harrisburg/ Scranton</a:t>
            </a:r>
            <a:br>
              <a:rPr lang="en-US" sz="1800" dirty="0"/>
            </a:br>
            <a:r>
              <a:rPr lang="en-US" sz="1800" dirty="0"/>
              <a:t>Hartford/-Springfield</a:t>
            </a:r>
            <a:br>
              <a:rPr lang="en-US" sz="1800" dirty="0"/>
            </a:br>
            <a:r>
              <a:rPr lang="en-US" sz="1800" dirty="0"/>
              <a:t>Indianapolis</a:t>
            </a:r>
            <a:br>
              <a:rPr lang="en-US" sz="1800" dirty="0"/>
            </a:br>
            <a:r>
              <a:rPr lang="en-US" sz="1800" dirty="0"/>
              <a:t>Jacksonville</a:t>
            </a:r>
            <a:br>
              <a:rPr lang="en-US" sz="1800" dirty="0"/>
            </a:br>
            <a:r>
              <a:rPr lang="en-US" sz="1800" dirty="0"/>
              <a:t>Las Vegas</a:t>
            </a:r>
            <a:br>
              <a:rPr lang="en-US" sz="1800" dirty="0"/>
            </a:br>
            <a:r>
              <a:rPr lang="en-US" sz="1800" dirty="0"/>
              <a:t>Louisville</a:t>
            </a:r>
            <a:br>
              <a:rPr lang="en-US" sz="1800" dirty="0"/>
            </a:br>
            <a:r>
              <a:rPr lang="en-US" sz="1800" dirty="0"/>
              <a:t>Nashville</a:t>
            </a:r>
            <a:br>
              <a:rPr lang="en-US" sz="1800" dirty="0"/>
            </a:br>
            <a:r>
              <a:rPr lang="en-US" sz="1800" dirty="0"/>
              <a:t>New Orleans/Mobile</a:t>
            </a:r>
            <a:br>
              <a:rPr lang="en-US" sz="1800" dirty="0"/>
            </a:br>
            <a:r>
              <a:rPr lang="en-US" sz="1800" dirty="0"/>
              <a:t>Philadelphia</a:t>
            </a:r>
            <a:br>
              <a:rPr lang="en-US" sz="1800" dirty="0"/>
            </a:br>
            <a:r>
              <a:rPr lang="en-US" sz="1800" dirty="0"/>
              <a:t>Pittsburgh</a:t>
            </a:r>
            <a:br>
              <a:rPr lang="en-US" sz="1800" dirty="0"/>
            </a:br>
            <a:r>
              <a:rPr lang="en-US" sz="1800" dirty="0"/>
              <a:t>Raleigh/Greensboro</a:t>
            </a:r>
            <a:br>
              <a:rPr lang="en-US" sz="1800" dirty="0"/>
            </a:br>
            <a:r>
              <a:rPr lang="en-US" sz="1800" dirty="0"/>
              <a:t>Richmond/Norfolk</a:t>
            </a:r>
            <a:br>
              <a:rPr lang="en-US" sz="1800" dirty="0"/>
            </a:br>
            <a:r>
              <a:rPr lang="en-US" sz="1800" dirty="0"/>
              <a:t>Roanoke</a:t>
            </a:r>
            <a:br>
              <a:rPr lang="en-US" sz="1800" dirty="0"/>
            </a:br>
            <a:r>
              <a:rPr lang="en-US" sz="1800" dirty="0"/>
              <a:t>Spokane</a:t>
            </a:r>
            <a:br>
              <a:rPr lang="en-US" sz="1800" dirty="0"/>
            </a:br>
            <a:r>
              <a:rPr lang="en-US" sz="1800" dirty="0"/>
              <a:t>St Louis</a:t>
            </a:r>
            <a:br>
              <a:rPr lang="en-US" sz="1800" dirty="0"/>
            </a:br>
            <a:r>
              <a:rPr lang="en-US" sz="1800" dirty="0"/>
              <a:t>Syracuse</a:t>
            </a:r>
            <a:br>
              <a:rPr lang="en-US" sz="2000" dirty="0"/>
            </a:br>
            <a:endParaRPr lang="en-US" sz="2000" dirty="0"/>
          </a:p>
        </p:txBody>
      </p:sp>
      <p:sp>
        <p:nvSpPr>
          <p:cNvPr id="12" name="Title 4">
            <a:extLst>
              <a:ext uri="{FF2B5EF4-FFF2-40B4-BE49-F238E27FC236}">
                <a16:creationId xmlns:a16="http://schemas.microsoft.com/office/drawing/2014/main" id="{332EA27A-B6CA-4546-8C9E-CF5D1262CFEC}"/>
              </a:ext>
            </a:extLst>
          </p:cNvPr>
          <p:cNvSpPr txBox="1">
            <a:spLocks/>
          </p:cNvSpPr>
          <p:nvPr/>
        </p:nvSpPr>
        <p:spPr>
          <a:xfrm>
            <a:off x="6419850" y="333375"/>
            <a:ext cx="7747565" cy="2285998"/>
          </a:xfrm>
          <a:prstGeom prst="rect">
            <a:avLst/>
          </a:prstGeom>
          <a:effectLst/>
        </p:spPr>
        <p:txBody>
          <a:bodyPr vert="horz" lIns="91440" tIns="45720" rIns="91440" bIns="45720" numCol="3" rtlCol="0" anchor="b">
            <a:normAutofit lnSpcReduction="10000"/>
          </a:bodyPr>
          <a:lstStyle>
            <a:lvl1pPr algn="l"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b="1" dirty="0"/>
              <a:t>Group 2</a:t>
            </a:r>
            <a:br>
              <a:rPr lang="en-US" sz="1800" dirty="0"/>
            </a:br>
            <a:r>
              <a:rPr lang="en-US" sz="1800" dirty="0"/>
              <a:t>Atlanta</a:t>
            </a:r>
            <a:br>
              <a:rPr lang="en-US" sz="1800" dirty="0"/>
            </a:br>
            <a:r>
              <a:rPr lang="en-US" sz="1800" dirty="0"/>
              <a:t>Denver</a:t>
            </a:r>
            <a:br>
              <a:rPr lang="en-US" sz="1800" dirty="0"/>
            </a:br>
            <a:r>
              <a:rPr lang="en-US" sz="1800" dirty="0"/>
              <a:t>Miami/Ft Lauderdale</a:t>
            </a:r>
            <a:br>
              <a:rPr lang="en-US" sz="1800" dirty="0"/>
            </a:br>
            <a:r>
              <a:rPr lang="en-US" sz="1800" dirty="0"/>
              <a:t>Orlando</a:t>
            </a:r>
            <a:br>
              <a:rPr lang="en-US" sz="1800" dirty="0"/>
            </a:br>
            <a:r>
              <a:rPr lang="en-US" sz="1800" dirty="0"/>
              <a:t>Portland</a:t>
            </a:r>
            <a:br>
              <a:rPr lang="en-US" sz="1800" dirty="0"/>
            </a:br>
            <a:r>
              <a:rPr lang="en-US" sz="1800" dirty="0"/>
              <a:t>Sacramento</a:t>
            </a:r>
            <a:br>
              <a:rPr lang="en-US" sz="1800" dirty="0"/>
            </a:br>
            <a:endParaRPr lang="en-US" sz="1800" dirty="0"/>
          </a:p>
          <a:p>
            <a:r>
              <a:rPr lang="en-US" sz="1800" dirty="0"/>
              <a:t>San Diego</a:t>
            </a:r>
            <a:br>
              <a:rPr lang="en-US" sz="1800" dirty="0"/>
            </a:br>
            <a:r>
              <a:rPr lang="en-US" sz="1800" dirty="0"/>
              <a:t>Seattle</a:t>
            </a:r>
            <a:br>
              <a:rPr lang="en-US" sz="1800" dirty="0"/>
            </a:br>
            <a:r>
              <a:rPr lang="en-US" sz="1800" dirty="0"/>
              <a:t>South Carolina</a:t>
            </a:r>
            <a:br>
              <a:rPr lang="en-US" sz="1800" dirty="0"/>
            </a:br>
            <a:r>
              <a:rPr lang="en-US" sz="1800" dirty="0"/>
              <a:t>Tampa</a:t>
            </a:r>
            <a:br>
              <a:rPr lang="en-US" sz="2000" dirty="0"/>
            </a:br>
            <a:endParaRPr lang="en-US" sz="2000" dirty="0"/>
          </a:p>
        </p:txBody>
      </p:sp>
      <p:sp>
        <p:nvSpPr>
          <p:cNvPr id="14" name="Title 4">
            <a:extLst>
              <a:ext uri="{FF2B5EF4-FFF2-40B4-BE49-F238E27FC236}">
                <a16:creationId xmlns:a16="http://schemas.microsoft.com/office/drawing/2014/main" id="{8829151D-1C02-4C68-ABED-A1B94F157B46}"/>
              </a:ext>
            </a:extLst>
          </p:cNvPr>
          <p:cNvSpPr txBox="1">
            <a:spLocks/>
          </p:cNvSpPr>
          <p:nvPr/>
        </p:nvSpPr>
        <p:spPr>
          <a:xfrm>
            <a:off x="4562474" y="4843456"/>
            <a:ext cx="3224213" cy="1809750"/>
          </a:xfrm>
          <a:prstGeom prst="rect">
            <a:avLst/>
          </a:prstGeom>
          <a:effectLst/>
        </p:spPr>
        <p:txBody>
          <a:bodyPr vert="horz" lIns="91440" tIns="45720" rIns="91440" bIns="45720" numCol="1" rtlCol="0" anchor="b">
            <a:normAutofit fontScale="92500" lnSpcReduction="20000"/>
          </a:bodyPr>
          <a:lstStyle>
            <a:lvl1pPr algn="l"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100" b="1" dirty="0"/>
              <a:t>Group 4</a:t>
            </a:r>
            <a:br>
              <a:rPr lang="en-US" sz="2100" dirty="0"/>
            </a:br>
            <a:r>
              <a:rPr lang="en-US" sz="2100" dirty="0"/>
              <a:t>Dallas/Ft Worth</a:t>
            </a:r>
          </a:p>
          <a:p>
            <a:r>
              <a:rPr lang="en-US" sz="2100" dirty="0"/>
              <a:t>Houston</a:t>
            </a:r>
          </a:p>
          <a:p>
            <a:r>
              <a:rPr lang="en-US" sz="2100" dirty="0"/>
              <a:t>Phoenix Tucson</a:t>
            </a:r>
          </a:p>
          <a:p>
            <a:r>
              <a:rPr lang="en-US" sz="2100" dirty="0"/>
              <a:t>West </a:t>
            </a:r>
            <a:r>
              <a:rPr lang="en-US" sz="2100" dirty="0" err="1"/>
              <a:t>Tex</a:t>
            </a:r>
            <a:r>
              <a:rPr lang="en-US" sz="2100" dirty="0"/>
              <a:t>/New Mexico</a:t>
            </a:r>
          </a:p>
          <a:p>
            <a:br>
              <a:rPr lang="en-US" sz="2000" dirty="0"/>
            </a:br>
            <a:endParaRPr lang="en-US" sz="2000" dirty="0"/>
          </a:p>
        </p:txBody>
      </p:sp>
      <p:sp>
        <p:nvSpPr>
          <p:cNvPr id="15" name="Title 4">
            <a:extLst>
              <a:ext uri="{FF2B5EF4-FFF2-40B4-BE49-F238E27FC236}">
                <a16:creationId xmlns:a16="http://schemas.microsoft.com/office/drawing/2014/main" id="{85E61547-C403-4A76-9D12-0D8B4E8E752A}"/>
              </a:ext>
            </a:extLst>
          </p:cNvPr>
          <p:cNvSpPr txBox="1">
            <a:spLocks/>
          </p:cNvSpPr>
          <p:nvPr/>
        </p:nvSpPr>
        <p:spPr>
          <a:xfrm>
            <a:off x="8419303" y="4393712"/>
            <a:ext cx="3224213" cy="1809750"/>
          </a:xfrm>
          <a:prstGeom prst="rect">
            <a:avLst/>
          </a:prstGeom>
          <a:effectLst/>
        </p:spPr>
        <p:txBody>
          <a:bodyPr vert="horz" lIns="91440" tIns="45720" rIns="91440" bIns="45720" numCol="1" rtlCol="0" anchor="b">
            <a:normAutofit/>
          </a:bodyPr>
          <a:lstStyle>
            <a:lvl1pPr algn="l"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b="1" dirty="0"/>
              <a:t>Group 5</a:t>
            </a:r>
            <a:br>
              <a:rPr lang="en-US" sz="1800" dirty="0"/>
            </a:br>
            <a:r>
              <a:rPr lang="en-US" sz="1800" dirty="0"/>
              <a:t>los Angeles</a:t>
            </a:r>
          </a:p>
          <a:p>
            <a:br>
              <a:rPr lang="en-US" sz="2000" dirty="0"/>
            </a:br>
            <a:endParaRPr lang="en-US" sz="2000" dirty="0"/>
          </a:p>
        </p:txBody>
      </p:sp>
      <p:sp>
        <p:nvSpPr>
          <p:cNvPr id="16" name="Rectangle 15">
            <a:extLst>
              <a:ext uri="{FF2B5EF4-FFF2-40B4-BE49-F238E27FC236}">
                <a16:creationId xmlns:a16="http://schemas.microsoft.com/office/drawing/2014/main" id="{26510018-951F-4951-B85D-508858A4C2E5}"/>
              </a:ext>
            </a:extLst>
          </p:cNvPr>
          <p:cNvSpPr/>
          <p:nvPr/>
        </p:nvSpPr>
        <p:spPr>
          <a:xfrm>
            <a:off x="4057651" y="2671759"/>
            <a:ext cx="5845174" cy="1809750"/>
          </a:xfrm>
          <a:prstGeom prst="rect">
            <a:avLst/>
          </a:prstGeom>
          <a:noFill/>
          <a:ln>
            <a:solidFill>
              <a:schemeClr val="accent5"/>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50D6130E-511A-43BF-AB54-026EB717BCF7}"/>
              </a:ext>
            </a:extLst>
          </p:cNvPr>
          <p:cNvSpPr/>
          <p:nvPr/>
        </p:nvSpPr>
        <p:spPr>
          <a:xfrm>
            <a:off x="6305550" y="333375"/>
            <a:ext cx="5183189" cy="2119932"/>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D831299-F5F5-4277-952A-FA92EEAD4C8F}"/>
              </a:ext>
            </a:extLst>
          </p:cNvPr>
          <p:cNvSpPr/>
          <p:nvPr/>
        </p:nvSpPr>
        <p:spPr>
          <a:xfrm>
            <a:off x="4186236" y="4752959"/>
            <a:ext cx="3424239" cy="1837707"/>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1849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9B9650-EC4B-4BBB-86F3-C5F8048D02E5}"/>
              </a:ext>
            </a:extLst>
          </p:cNvPr>
          <p:cNvSpPr>
            <a:spLocks noGrp="1"/>
          </p:cNvSpPr>
          <p:nvPr>
            <p:ph type="title"/>
          </p:nvPr>
        </p:nvSpPr>
        <p:spPr>
          <a:xfrm>
            <a:off x="4790280" y="666750"/>
            <a:ext cx="2611439" cy="687750"/>
          </a:xfrm>
        </p:spPr>
        <p:txBody>
          <a:bodyPr/>
          <a:lstStyle/>
          <a:p>
            <a:pPr algn="ctr"/>
            <a:r>
              <a:rPr lang="en-US" dirty="0"/>
              <a:t>Group 1</a:t>
            </a:r>
          </a:p>
        </p:txBody>
      </p:sp>
      <p:sp>
        <p:nvSpPr>
          <p:cNvPr id="7" name="TextBox 6">
            <a:extLst>
              <a:ext uri="{FF2B5EF4-FFF2-40B4-BE49-F238E27FC236}">
                <a16:creationId xmlns:a16="http://schemas.microsoft.com/office/drawing/2014/main" id="{066DAEC9-EE31-4564-8592-F31DE9717F5E}"/>
              </a:ext>
            </a:extLst>
          </p:cNvPr>
          <p:cNvSpPr txBox="1"/>
          <p:nvPr/>
        </p:nvSpPr>
        <p:spPr>
          <a:xfrm>
            <a:off x="2512220" y="1666935"/>
            <a:ext cx="2043109" cy="830997"/>
          </a:xfrm>
          <a:prstGeom prst="rect">
            <a:avLst/>
          </a:prstGeom>
          <a:noFill/>
        </p:spPr>
        <p:txBody>
          <a:bodyPr wrap="square" rtlCol="0">
            <a:spAutoFit/>
          </a:bodyPr>
          <a:lstStyle/>
          <a:p>
            <a:pPr algn="ctr"/>
            <a:r>
              <a:rPr lang="en-US" sz="2400" dirty="0"/>
              <a:t>REGIONS</a:t>
            </a:r>
          </a:p>
          <a:p>
            <a:pPr algn="ctr"/>
            <a:r>
              <a:rPr lang="en-US" sz="2400" dirty="0"/>
              <a:t>24</a:t>
            </a:r>
          </a:p>
        </p:txBody>
      </p:sp>
      <p:sp>
        <p:nvSpPr>
          <p:cNvPr id="10" name="TextBox 9">
            <a:extLst>
              <a:ext uri="{FF2B5EF4-FFF2-40B4-BE49-F238E27FC236}">
                <a16:creationId xmlns:a16="http://schemas.microsoft.com/office/drawing/2014/main" id="{88554FCA-32A7-4469-AD03-7C42F68B3C99}"/>
              </a:ext>
            </a:extLst>
          </p:cNvPr>
          <p:cNvSpPr txBox="1"/>
          <p:nvPr/>
        </p:nvSpPr>
        <p:spPr>
          <a:xfrm>
            <a:off x="6257924" y="1666935"/>
            <a:ext cx="4279105" cy="4154984"/>
          </a:xfrm>
          <a:prstGeom prst="rect">
            <a:avLst/>
          </a:prstGeom>
          <a:noFill/>
        </p:spPr>
        <p:txBody>
          <a:bodyPr wrap="square" rtlCol="0">
            <a:spAutoFit/>
          </a:bodyPr>
          <a:lstStyle/>
          <a:p>
            <a:pPr algn="ctr"/>
            <a:r>
              <a:rPr lang="en-US" sz="2400" dirty="0"/>
              <a:t>AVERAGE PRICE</a:t>
            </a:r>
          </a:p>
          <a:p>
            <a:pPr algn="ctr"/>
            <a:r>
              <a:rPr lang="en-US" sz="2400" dirty="0"/>
              <a:t>$ 1.43</a:t>
            </a:r>
          </a:p>
          <a:p>
            <a:pPr algn="ctr"/>
            <a:r>
              <a:rPr lang="en-US" sz="2400" dirty="0"/>
              <a:t>LARGE AVOCADOS</a:t>
            </a:r>
          </a:p>
          <a:p>
            <a:pPr algn="ctr"/>
            <a:r>
              <a:rPr lang="en-US" sz="2400" dirty="0"/>
              <a:t>52%</a:t>
            </a:r>
          </a:p>
          <a:p>
            <a:pPr algn="ctr"/>
            <a:r>
              <a:rPr lang="en-US" sz="2400" dirty="0"/>
              <a:t>SMALL AVOCADOS</a:t>
            </a:r>
          </a:p>
          <a:p>
            <a:pPr algn="ctr"/>
            <a:r>
              <a:rPr lang="en-US" sz="2400" dirty="0"/>
              <a:t>37%</a:t>
            </a:r>
          </a:p>
          <a:p>
            <a:pPr algn="ctr"/>
            <a:r>
              <a:rPr lang="en-US" sz="2400" dirty="0"/>
              <a:t>SMALL BAGS</a:t>
            </a:r>
          </a:p>
          <a:p>
            <a:pPr algn="ctr"/>
            <a:r>
              <a:rPr lang="en-US" sz="2400" dirty="0"/>
              <a:t>77%</a:t>
            </a:r>
          </a:p>
          <a:p>
            <a:pPr algn="ctr"/>
            <a:r>
              <a:rPr lang="en-US" sz="2400" dirty="0"/>
              <a:t>LARGE BAGS</a:t>
            </a:r>
          </a:p>
          <a:p>
            <a:pPr algn="ctr"/>
            <a:r>
              <a:rPr lang="en-US" sz="2400" dirty="0"/>
              <a:t>21%</a:t>
            </a:r>
          </a:p>
          <a:p>
            <a:pPr algn="ctr"/>
            <a:endParaRPr lang="en-US" sz="2400" dirty="0"/>
          </a:p>
        </p:txBody>
      </p:sp>
      <p:pic>
        <p:nvPicPr>
          <p:cNvPr id="14" name="Picture 13">
            <a:extLst>
              <a:ext uri="{FF2B5EF4-FFF2-40B4-BE49-F238E27FC236}">
                <a16:creationId xmlns:a16="http://schemas.microsoft.com/office/drawing/2014/main" id="{C91BF2AA-3978-4A56-BD70-907662986786}"/>
              </a:ext>
            </a:extLst>
          </p:cNvPr>
          <p:cNvPicPr>
            <a:picLocks noChangeAspect="1"/>
          </p:cNvPicPr>
          <p:nvPr/>
        </p:nvPicPr>
        <p:blipFill>
          <a:blip r:embed="rId2"/>
          <a:stretch>
            <a:fillRect/>
          </a:stretch>
        </p:blipFill>
        <p:spPr>
          <a:xfrm>
            <a:off x="2743203" y="3000376"/>
            <a:ext cx="3190874" cy="2933699"/>
          </a:xfrm>
          <a:prstGeom prst="rect">
            <a:avLst/>
          </a:prstGeom>
        </p:spPr>
      </p:pic>
    </p:spTree>
    <p:extLst>
      <p:ext uri="{BB962C8B-B14F-4D97-AF65-F5344CB8AC3E}">
        <p14:creationId xmlns:p14="http://schemas.microsoft.com/office/powerpoint/2010/main" val="3326130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9B9650-EC4B-4BBB-86F3-C5F8048D02E5}"/>
              </a:ext>
            </a:extLst>
          </p:cNvPr>
          <p:cNvSpPr>
            <a:spLocks noGrp="1"/>
          </p:cNvSpPr>
          <p:nvPr>
            <p:ph type="title"/>
          </p:nvPr>
        </p:nvSpPr>
        <p:spPr>
          <a:xfrm>
            <a:off x="4790280" y="666750"/>
            <a:ext cx="2611439" cy="687750"/>
          </a:xfrm>
        </p:spPr>
        <p:txBody>
          <a:bodyPr/>
          <a:lstStyle/>
          <a:p>
            <a:pPr algn="ctr"/>
            <a:r>
              <a:rPr lang="en-US" dirty="0"/>
              <a:t>Group 2</a:t>
            </a:r>
          </a:p>
        </p:txBody>
      </p:sp>
      <p:sp>
        <p:nvSpPr>
          <p:cNvPr id="7" name="TextBox 6">
            <a:extLst>
              <a:ext uri="{FF2B5EF4-FFF2-40B4-BE49-F238E27FC236}">
                <a16:creationId xmlns:a16="http://schemas.microsoft.com/office/drawing/2014/main" id="{066DAEC9-EE31-4564-8592-F31DE9717F5E}"/>
              </a:ext>
            </a:extLst>
          </p:cNvPr>
          <p:cNvSpPr txBox="1"/>
          <p:nvPr/>
        </p:nvSpPr>
        <p:spPr>
          <a:xfrm>
            <a:off x="2512220" y="1666935"/>
            <a:ext cx="2043109" cy="830997"/>
          </a:xfrm>
          <a:prstGeom prst="rect">
            <a:avLst/>
          </a:prstGeom>
          <a:noFill/>
        </p:spPr>
        <p:txBody>
          <a:bodyPr wrap="square" rtlCol="0">
            <a:spAutoFit/>
          </a:bodyPr>
          <a:lstStyle/>
          <a:p>
            <a:pPr algn="ctr"/>
            <a:r>
              <a:rPr lang="en-US" sz="2400" dirty="0"/>
              <a:t>REGIONS</a:t>
            </a:r>
          </a:p>
          <a:p>
            <a:pPr algn="ctr"/>
            <a:r>
              <a:rPr lang="en-US" sz="2400" dirty="0"/>
              <a:t>10</a:t>
            </a:r>
          </a:p>
        </p:txBody>
      </p:sp>
      <p:sp>
        <p:nvSpPr>
          <p:cNvPr id="10" name="TextBox 9">
            <a:extLst>
              <a:ext uri="{FF2B5EF4-FFF2-40B4-BE49-F238E27FC236}">
                <a16:creationId xmlns:a16="http://schemas.microsoft.com/office/drawing/2014/main" id="{88554FCA-32A7-4469-AD03-7C42F68B3C99}"/>
              </a:ext>
            </a:extLst>
          </p:cNvPr>
          <p:cNvSpPr txBox="1"/>
          <p:nvPr/>
        </p:nvSpPr>
        <p:spPr>
          <a:xfrm>
            <a:off x="6257924" y="1666935"/>
            <a:ext cx="4279105" cy="4154984"/>
          </a:xfrm>
          <a:prstGeom prst="rect">
            <a:avLst/>
          </a:prstGeom>
          <a:noFill/>
        </p:spPr>
        <p:txBody>
          <a:bodyPr wrap="square" rtlCol="0">
            <a:spAutoFit/>
          </a:bodyPr>
          <a:lstStyle/>
          <a:p>
            <a:pPr algn="ctr"/>
            <a:r>
              <a:rPr lang="en-US" sz="2400" dirty="0"/>
              <a:t>AVERAGE PRICE</a:t>
            </a:r>
          </a:p>
          <a:p>
            <a:pPr algn="ctr"/>
            <a:r>
              <a:rPr lang="en-US" sz="2400" dirty="0"/>
              <a:t>$ 1.41</a:t>
            </a:r>
          </a:p>
          <a:p>
            <a:pPr algn="ctr"/>
            <a:r>
              <a:rPr lang="en-US" sz="2400" dirty="0"/>
              <a:t>LARGE AVOCADOS</a:t>
            </a:r>
          </a:p>
          <a:p>
            <a:pPr algn="ctr"/>
            <a:r>
              <a:rPr lang="en-US" sz="2400" dirty="0"/>
              <a:t>40%</a:t>
            </a:r>
          </a:p>
          <a:p>
            <a:pPr algn="ctr"/>
            <a:r>
              <a:rPr lang="en-US" sz="2400" dirty="0"/>
              <a:t>SMALL AVOCADOS</a:t>
            </a:r>
          </a:p>
          <a:p>
            <a:pPr algn="ctr"/>
            <a:r>
              <a:rPr lang="en-US" sz="2400" dirty="0"/>
              <a:t>58%</a:t>
            </a:r>
          </a:p>
          <a:p>
            <a:pPr algn="ctr"/>
            <a:r>
              <a:rPr lang="en-US" sz="2400" dirty="0"/>
              <a:t>SMALL BAGS</a:t>
            </a:r>
          </a:p>
          <a:p>
            <a:pPr algn="ctr"/>
            <a:r>
              <a:rPr lang="en-US" sz="2400" dirty="0"/>
              <a:t>67%</a:t>
            </a:r>
          </a:p>
          <a:p>
            <a:pPr algn="ctr"/>
            <a:r>
              <a:rPr lang="en-US" sz="2400" dirty="0"/>
              <a:t>LARGE BAGS</a:t>
            </a:r>
          </a:p>
          <a:p>
            <a:pPr algn="ctr"/>
            <a:r>
              <a:rPr lang="en-US" sz="2400" dirty="0"/>
              <a:t>32%</a:t>
            </a:r>
          </a:p>
          <a:p>
            <a:pPr algn="ctr"/>
            <a:endParaRPr lang="en-US" sz="2400" dirty="0"/>
          </a:p>
        </p:txBody>
      </p:sp>
      <p:pic>
        <p:nvPicPr>
          <p:cNvPr id="2" name="Picture 1">
            <a:extLst>
              <a:ext uri="{FF2B5EF4-FFF2-40B4-BE49-F238E27FC236}">
                <a16:creationId xmlns:a16="http://schemas.microsoft.com/office/drawing/2014/main" id="{8057354C-D1C6-454D-8947-E5B38902CB99}"/>
              </a:ext>
            </a:extLst>
          </p:cNvPr>
          <p:cNvPicPr>
            <a:picLocks noChangeAspect="1"/>
          </p:cNvPicPr>
          <p:nvPr/>
        </p:nvPicPr>
        <p:blipFill>
          <a:blip r:embed="rId2"/>
          <a:stretch>
            <a:fillRect/>
          </a:stretch>
        </p:blipFill>
        <p:spPr>
          <a:xfrm>
            <a:off x="2181225" y="2834048"/>
            <a:ext cx="3752852" cy="3329782"/>
          </a:xfrm>
          <a:prstGeom prst="rect">
            <a:avLst/>
          </a:prstGeom>
        </p:spPr>
      </p:pic>
    </p:spTree>
    <p:extLst>
      <p:ext uri="{BB962C8B-B14F-4D97-AF65-F5344CB8AC3E}">
        <p14:creationId xmlns:p14="http://schemas.microsoft.com/office/powerpoint/2010/main" val="225286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9B9650-EC4B-4BBB-86F3-C5F8048D02E5}"/>
              </a:ext>
            </a:extLst>
          </p:cNvPr>
          <p:cNvSpPr>
            <a:spLocks noGrp="1"/>
          </p:cNvSpPr>
          <p:nvPr>
            <p:ph type="title"/>
          </p:nvPr>
        </p:nvSpPr>
        <p:spPr>
          <a:xfrm>
            <a:off x="4790280" y="666750"/>
            <a:ext cx="2611439" cy="687750"/>
          </a:xfrm>
        </p:spPr>
        <p:txBody>
          <a:bodyPr/>
          <a:lstStyle/>
          <a:p>
            <a:pPr algn="ctr"/>
            <a:r>
              <a:rPr lang="en-US" dirty="0"/>
              <a:t>Group 3</a:t>
            </a:r>
          </a:p>
        </p:txBody>
      </p:sp>
      <p:sp>
        <p:nvSpPr>
          <p:cNvPr id="7" name="TextBox 6">
            <a:extLst>
              <a:ext uri="{FF2B5EF4-FFF2-40B4-BE49-F238E27FC236}">
                <a16:creationId xmlns:a16="http://schemas.microsoft.com/office/drawing/2014/main" id="{066DAEC9-EE31-4564-8592-F31DE9717F5E}"/>
              </a:ext>
            </a:extLst>
          </p:cNvPr>
          <p:cNvSpPr txBox="1"/>
          <p:nvPr/>
        </p:nvSpPr>
        <p:spPr>
          <a:xfrm>
            <a:off x="2512220" y="1666935"/>
            <a:ext cx="2043109" cy="830997"/>
          </a:xfrm>
          <a:prstGeom prst="rect">
            <a:avLst/>
          </a:prstGeom>
          <a:noFill/>
        </p:spPr>
        <p:txBody>
          <a:bodyPr wrap="square" rtlCol="0">
            <a:spAutoFit/>
          </a:bodyPr>
          <a:lstStyle/>
          <a:p>
            <a:pPr algn="ctr"/>
            <a:r>
              <a:rPr lang="en-US" sz="2400" dirty="0"/>
              <a:t>REGIONS</a:t>
            </a:r>
          </a:p>
          <a:p>
            <a:pPr algn="ctr"/>
            <a:r>
              <a:rPr lang="en-US" sz="2400" dirty="0"/>
              <a:t>6</a:t>
            </a:r>
          </a:p>
        </p:txBody>
      </p:sp>
      <p:sp>
        <p:nvSpPr>
          <p:cNvPr id="10" name="TextBox 9">
            <a:extLst>
              <a:ext uri="{FF2B5EF4-FFF2-40B4-BE49-F238E27FC236}">
                <a16:creationId xmlns:a16="http://schemas.microsoft.com/office/drawing/2014/main" id="{88554FCA-32A7-4469-AD03-7C42F68B3C99}"/>
              </a:ext>
            </a:extLst>
          </p:cNvPr>
          <p:cNvSpPr txBox="1"/>
          <p:nvPr/>
        </p:nvSpPr>
        <p:spPr>
          <a:xfrm>
            <a:off x="6257924" y="1666935"/>
            <a:ext cx="4279105" cy="2677656"/>
          </a:xfrm>
          <a:prstGeom prst="rect">
            <a:avLst/>
          </a:prstGeom>
          <a:noFill/>
        </p:spPr>
        <p:txBody>
          <a:bodyPr wrap="square" rtlCol="0">
            <a:spAutoFit/>
          </a:bodyPr>
          <a:lstStyle/>
          <a:p>
            <a:pPr algn="ctr"/>
            <a:r>
              <a:rPr lang="en-US" sz="2400" dirty="0"/>
              <a:t>AVERAGE PRICE</a:t>
            </a:r>
          </a:p>
          <a:p>
            <a:pPr algn="ctr"/>
            <a:r>
              <a:rPr lang="en-US" sz="2400" dirty="0"/>
              <a:t>$ 1.57</a:t>
            </a:r>
          </a:p>
          <a:p>
            <a:pPr algn="ctr"/>
            <a:r>
              <a:rPr lang="en-US" sz="2400" dirty="0"/>
              <a:t>LARGE AVOCADOS</a:t>
            </a:r>
          </a:p>
          <a:p>
            <a:pPr algn="ctr"/>
            <a:r>
              <a:rPr lang="en-US" sz="2400" dirty="0"/>
              <a:t>85%</a:t>
            </a:r>
          </a:p>
          <a:p>
            <a:pPr algn="ctr"/>
            <a:r>
              <a:rPr lang="en-US" sz="2400" dirty="0"/>
              <a:t>SMALL BAGS</a:t>
            </a:r>
          </a:p>
          <a:p>
            <a:pPr algn="ctr"/>
            <a:r>
              <a:rPr lang="en-US" sz="2400" dirty="0"/>
              <a:t>90%</a:t>
            </a:r>
          </a:p>
          <a:p>
            <a:pPr algn="ctr"/>
            <a:endParaRPr lang="en-US" sz="2400" dirty="0"/>
          </a:p>
        </p:txBody>
      </p:sp>
      <p:pic>
        <p:nvPicPr>
          <p:cNvPr id="3" name="Picture 2">
            <a:extLst>
              <a:ext uri="{FF2B5EF4-FFF2-40B4-BE49-F238E27FC236}">
                <a16:creationId xmlns:a16="http://schemas.microsoft.com/office/drawing/2014/main" id="{A07BA84E-0897-4037-BDCE-201C396FD4F6}"/>
              </a:ext>
            </a:extLst>
          </p:cNvPr>
          <p:cNvPicPr>
            <a:picLocks noChangeAspect="1"/>
          </p:cNvPicPr>
          <p:nvPr/>
        </p:nvPicPr>
        <p:blipFill>
          <a:blip r:embed="rId2"/>
          <a:stretch>
            <a:fillRect/>
          </a:stretch>
        </p:blipFill>
        <p:spPr>
          <a:xfrm>
            <a:off x="1654971" y="2732485"/>
            <a:ext cx="4895849" cy="3255168"/>
          </a:xfrm>
          <a:prstGeom prst="rect">
            <a:avLst/>
          </a:prstGeom>
        </p:spPr>
      </p:pic>
    </p:spTree>
    <p:extLst>
      <p:ext uri="{BB962C8B-B14F-4D97-AF65-F5344CB8AC3E}">
        <p14:creationId xmlns:p14="http://schemas.microsoft.com/office/powerpoint/2010/main" val="109179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9B9650-EC4B-4BBB-86F3-C5F8048D02E5}"/>
              </a:ext>
            </a:extLst>
          </p:cNvPr>
          <p:cNvSpPr>
            <a:spLocks noGrp="1"/>
          </p:cNvSpPr>
          <p:nvPr>
            <p:ph type="title"/>
          </p:nvPr>
        </p:nvSpPr>
        <p:spPr>
          <a:xfrm>
            <a:off x="4790280" y="666750"/>
            <a:ext cx="2611439" cy="687750"/>
          </a:xfrm>
        </p:spPr>
        <p:txBody>
          <a:bodyPr/>
          <a:lstStyle/>
          <a:p>
            <a:pPr algn="ctr"/>
            <a:r>
              <a:rPr lang="en-US" dirty="0"/>
              <a:t>Group 4</a:t>
            </a:r>
          </a:p>
        </p:txBody>
      </p:sp>
      <p:sp>
        <p:nvSpPr>
          <p:cNvPr id="7" name="TextBox 6">
            <a:extLst>
              <a:ext uri="{FF2B5EF4-FFF2-40B4-BE49-F238E27FC236}">
                <a16:creationId xmlns:a16="http://schemas.microsoft.com/office/drawing/2014/main" id="{066DAEC9-EE31-4564-8592-F31DE9717F5E}"/>
              </a:ext>
            </a:extLst>
          </p:cNvPr>
          <p:cNvSpPr txBox="1"/>
          <p:nvPr/>
        </p:nvSpPr>
        <p:spPr>
          <a:xfrm>
            <a:off x="2512220" y="1666935"/>
            <a:ext cx="2043109" cy="830997"/>
          </a:xfrm>
          <a:prstGeom prst="rect">
            <a:avLst/>
          </a:prstGeom>
          <a:noFill/>
        </p:spPr>
        <p:txBody>
          <a:bodyPr wrap="square" rtlCol="0">
            <a:spAutoFit/>
          </a:bodyPr>
          <a:lstStyle/>
          <a:p>
            <a:pPr algn="ctr"/>
            <a:r>
              <a:rPr lang="en-US" sz="2400" dirty="0"/>
              <a:t>REGIONS</a:t>
            </a:r>
          </a:p>
          <a:p>
            <a:pPr algn="ctr"/>
            <a:r>
              <a:rPr lang="en-US" sz="2400" dirty="0"/>
              <a:t>4</a:t>
            </a:r>
          </a:p>
        </p:txBody>
      </p:sp>
      <p:sp>
        <p:nvSpPr>
          <p:cNvPr id="10" name="TextBox 9">
            <a:extLst>
              <a:ext uri="{FF2B5EF4-FFF2-40B4-BE49-F238E27FC236}">
                <a16:creationId xmlns:a16="http://schemas.microsoft.com/office/drawing/2014/main" id="{88554FCA-32A7-4469-AD03-7C42F68B3C99}"/>
              </a:ext>
            </a:extLst>
          </p:cNvPr>
          <p:cNvSpPr txBox="1"/>
          <p:nvPr/>
        </p:nvSpPr>
        <p:spPr>
          <a:xfrm>
            <a:off x="6257924" y="1666935"/>
            <a:ext cx="4279105" cy="4154984"/>
          </a:xfrm>
          <a:prstGeom prst="rect">
            <a:avLst/>
          </a:prstGeom>
          <a:noFill/>
        </p:spPr>
        <p:txBody>
          <a:bodyPr wrap="square" rtlCol="0">
            <a:spAutoFit/>
          </a:bodyPr>
          <a:lstStyle/>
          <a:p>
            <a:pPr algn="ctr"/>
            <a:r>
              <a:rPr lang="en-US" sz="2400" dirty="0"/>
              <a:t>AVERAGE PRICE</a:t>
            </a:r>
          </a:p>
          <a:p>
            <a:pPr algn="ctr"/>
            <a:r>
              <a:rPr lang="en-US" sz="2400" dirty="0"/>
              <a:t>$ 1.15</a:t>
            </a:r>
          </a:p>
          <a:p>
            <a:pPr algn="ctr"/>
            <a:r>
              <a:rPr lang="en-US" sz="2400" dirty="0"/>
              <a:t>LARGE AVOCADOS</a:t>
            </a:r>
          </a:p>
          <a:p>
            <a:pPr algn="ctr"/>
            <a:r>
              <a:rPr lang="en-US" sz="2400" dirty="0"/>
              <a:t>26%</a:t>
            </a:r>
          </a:p>
          <a:p>
            <a:pPr algn="ctr"/>
            <a:r>
              <a:rPr lang="en-US" sz="2400" dirty="0"/>
              <a:t>SMALL AVOCADOS</a:t>
            </a:r>
          </a:p>
          <a:p>
            <a:pPr algn="ctr"/>
            <a:r>
              <a:rPr lang="en-US" sz="2400" dirty="0"/>
              <a:t>71%</a:t>
            </a:r>
          </a:p>
          <a:p>
            <a:pPr algn="ctr"/>
            <a:r>
              <a:rPr lang="en-US" sz="2400" dirty="0"/>
              <a:t>SMALL BAGS</a:t>
            </a:r>
          </a:p>
          <a:p>
            <a:pPr algn="ctr"/>
            <a:r>
              <a:rPr lang="en-US" sz="2400" dirty="0"/>
              <a:t>67%</a:t>
            </a:r>
          </a:p>
          <a:p>
            <a:pPr algn="ctr"/>
            <a:r>
              <a:rPr lang="en-US" sz="2400" dirty="0"/>
              <a:t>LARGE BAGS</a:t>
            </a:r>
          </a:p>
          <a:p>
            <a:pPr algn="ctr"/>
            <a:r>
              <a:rPr lang="en-US" sz="2400" dirty="0"/>
              <a:t>23%</a:t>
            </a:r>
          </a:p>
          <a:p>
            <a:pPr algn="ctr"/>
            <a:endParaRPr lang="en-US" sz="2400" dirty="0"/>
          </a:p>
        </p:txBody>
      </p:sp>
      <p:pic>
        <p:nvPicPr>
          <p:cNvPr id="2" name="Picture 1">
            <a:extLst>
              <a:ext uri="{FF2B5EF4-FFF2-40B4-BE49-F238E27FC236}">
                <a16:creationId xmlns:a16="http://schemas.microsoft.com/office/drawing/2014/main" id="{0F81D354-1F30-42BC-9688-B0ECA8F4BE4B}"/>
              </a:ext>
            </a:extLst>
          </p:cNvPr>
          <p:cNvPicPr>
            <a:picLocks noChangeAspect="1"/>
          </p:cNvPicPr>
          <p:nvPr/>
        </p:nvPicPr>
        <p:blipFill>
          <a:blip r:embed="rId2"/>
          <a:stretch>
            <a:fillRect/>
          </a:stretch>
        </p:blipFill>
        <p:spPr>
          <a:xfrm>
            <a:off x="1654971" y="2971800"/>
            <a:ext cx="4775200" cy="3581400"/>
          </a:xfrm>
          <a:prstGeom prst="rect">
            <a:avLst/>
          </a:prstGeom>
        </p:spPr>
      </p:pic>
    </p:spTree>
    <p:extLst>
      <p:ext uri="{BB962C8B-B14F-4D97-AF65-F5344CB8AC3E}">
        <p14:creationId xmlns:p14="http://schemas.microsoft.com/office/powerpoint/2010/main" val="37079539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9B9650-EC4B-4BBB-86F3-C5F8048D02E5}"/>
              </a:ext>
            </a:extLst>
          </p:cNvPr>
          <p:cNvSpPr>
            <a:spLocks noGrp="1"/>
          </p:cNvSpPr>
          <p:nvPr>
            <p:ph type="title"/>
          </p:nvPr>
        </p:nvSpPr>
        <p:spPr>
          <a:xfrm>
            <a:off x="4790280" y="666750"/>
            <a:ext cx="2611439" cy="687750"/>
          </a:xfrm>
        </p:spPr>
        <p:txBody>
          <a:bodyPr/>
          <a:lstStyle/>
          <a:p>
            <a:pPr algn="ctr"/>
            <a:r>
              <a:rPr lang="en-US" dirty="0"/>
              <a:t>Group 5</a:t>
            </a:r>
          </a:p>
        </p:txBody>
      </p:sp>
      <p:sp>
        <p:nvSpPr>
          <p:cNvPr id="7" name="TextBox 6">
            <a:extLst>
              <a:ext uri="{FF2B5EF4-FFF2-40B4-BE49-F238E27FC236}">
                <a16:creationId xmlns:a16="http://schemas.microsoft.com/office/drawing/2014/main" id="{066DAEC9-EE31-4564-8592-F31DE9717F5E}"/>
              </a:ext>
            </a:extLst>
          </p:cNvPr>
          <p:cNvSpPr txBox="1"/>
          <p:nvPr/>
        </p:nvSpPr>
        <p:spPr>
          <a:xfrm>
            <a:off x="2512220" y="1666935"/>
            <a:ext cx="2043109" cy="830997"/>
          </a:xfrm>
          <a:prstGeom prst="rect">
            <a:avLst/>
          </a:prstGeom>
          <a:noFill/>
        </p:spPr>
        <p:txBody>
          <a:bodyPr wrap="square" rtlCol="0">
            <a:spAutoFit/>
          </a:bodyPr>
          <a:lstStyle/>
          <a:p>
            <a:pPr algn="ctr"/>
            <a:r>
              <a:rPr lang="en-US" sz="2400" dirty="0"/>
              <a:t>REGIONS</a:t>
            </a:r>
          </a:p>
          <a:p>
            <a:pPr algn="ctr"/>
            <a:r>
              <a:rPr lang="en-US" sz="2400" dirty="0"/>
              <a:t>1</a:t>
            </a:r>
          </a:p>
        </p:txBody>
      </p:sp>
      <p:sp>
        <p:nvSpPr>
          <p:cNvPr id="10" name="TextBox 9">
            <a:extLst>
              <a:ext uri="{FF2B5EF4-FFF2-40B4-BE49-F238E27FC236}">
                <a16:creationId xmlns:a16="http://schemas.microsoft.com/office/drawing/2014/main" id="{88554FCA-32A7-4469-AD03-7C42F68B3C99}"/>
              </a:ext>
            </a:extLst>
          </p:cNvPr>
          <p:cNvSpPr txBox="1"/>
          <p:nvPr/>
        </p:nvSpPr>
        <p:spPr>
          <a:xfrm>
            <a:off x="6257924" y="1666935"/>
            <a:ext cx="4279105" cy="3416320"/>
          </a:xfrm>
          <a:prstGeom prst="rect">
            <a:avLst/>
          </a:prstGeom>
          <a:noFill/>
        </p:spPr>
        <p:txBody>
          <a:bodyPr wrap="square" rtlCol="0">
            <a:spAutoFit/>
          </a:bodyPr>
          <a:lstStyle/>
          <a:p>
            <a:pPr algn="ctr"/>
            <a:r>
              <a:rPr lang="en-US" sz="2400" dirty="0"/>
              <a:t>AVERAGE PRICE</a:t>
            </a:r>
          </a:p>
          <a:p>
            <a:pPr algn="ctr"/>
            <a:r>
              <a:rPr lang="en-US" sz="2400" dirty="0"/>
              <a:t>$ 1.15</a:t>
            </a:r>
          </a:p>
          <a:p>
            <a:pPr algn="ctr"/>
            <a:r>
              <a:rPr lang="en-US" sz="2400" dirty="0"/>
              <a:t>LARGE AVOCADOS</a:t>
            </a:r>
          </a:p>
          <a:p>
            <a:pPr algn="ctr"/>
            <a:r>
              <a:rPr lang="en-US" sz="2400" dirty="0"/>
              <a:t>30%</a:t>
            </a:r>
          </a:p>
          <a:p>
            <a:pPr algn="ctr"/>
            <a:r>
              <a:rPr lang="en-US" sz="2400" dirty="0"/>
              <a:t>SMALL AVOCADOS</a:t>
            </a:r>
          </a:p>
          <a:p>
            <a:pPr algn="ctr"/>
            <a:r>
              <a:rPr lang="en-US" sz="2400" dirty="0"/>
              <a:t>66%</a:t>
            </a:r>
          </a:p>
          <a:p>
            <a:pPr algn="ctr"/>
            <a:r>
              <a:rPr lang="en-US" sz="2400" dirty="0"/>
              <a:t>SMALL BAGS</a:t>
            </a:r>
          </a:p>
          <a:p>
            <a:pPr algn="ctr"/>
            <a:r>
              <a:rPr lang="en-US" sz="2400" dirty="0"/>
              <a:t>93%</a:t>
            </a:r>
          </a:p>
          <a:p>
            <a:pPr algn="ctr"/>
            <a:endParaRPr lang="en-US" sz="2400" dirty="0"/>
          </a:p>
        </p:txBody>
      </p:sp>
      <p:pic>
        <p:nvPicPr>
          <p:cNvPr id="3" name="Picture 2">
            <a:extLst>
              <a:ext uri="{FF2B5EF4-FFF2-40B4-BE49-F238E27FC236}">
                <a16:creationId xmlns:a16="http://schemas.microsoft.com/office/drawing/2014/main" id="{9C8AD5A0-D87F-4A2C-90BC-8B0D940CAB34}"/>
              </a:ext>
            </a:extLst>
          </p:cNvPr>
          <p:cNvPicPr>
            <a:picLocks noChangeAspect="1"/>
          </p:cNvPicPr>
          <p:nvPr/>
        </p:nvPicPr>
        <p:blipFill>
          <a:blip r:embed="rId2"/>
          <a:stretch>
            <a:fillRect/>
          </a:stretch>
        </p:blipFill>
        <p:spPr>
          <a:xfrm>
            <a:off x="657225" y="2810367"/>
            <a:ext cx="5886450" cy="3314071"/>
          </a:xfrm>
          <a:prstGeom prst="rect">
            <a:avLst/>
          </a:prstGeom>
        </p:spPr>
      </p:pic>
    </p:spTree>
    <p:extLst>
      <p:ext uri="{BB962C8B-B14F-4D97-AF65-F5344CB8AC3E}">
        <p14:creationId xmlns:p14="http://schemas.microsoft.com/office/powerpoint/2010/main" val="3039423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E3EFE1-81A7-415F-9648-43D494C729E9}"/>
              </a:ext>
            </a:extLst>
          </p:cNvPr>
          <p:cNvSpPr>
            <a:spLocks noGrp="1"/>
          </p:cNvSpPr>
          <p:nvPr>
            <p:ph type="ctrTitle"/>
          </p:nvPr>
        </p:nvSpPr>
        <p:spPr>
          <a:xfrm>
            <a:off x="2095500" y="409574"/>
            <a:ext cx="8001000" cy="876301"/>
          </a:xfrm>
        </p:spPr>
        <p:txBody>
          <a:bodyPr>
            <a:normAutofit/>
          </a:bodyPr>
          <a:lstStyle/>
          <a:p>
            <a:pPr algn="ctr"/>
            <a:r>
              <a:rPr lang="en-US" sz="3600" dirty="0"/>
              <a:t>KEY TAKEAWAYS</a:t>
            </a:r>
          </a:p>
        </p:txBody>
      </p:sp>
      <p:sp>
        <p:nvSpPr>
          <p:cNvPr id="7" name="Title 4">
            <a:extLst>
              <a:ext uri="{FF2B5EF4-FFF2-40B4-BE49-F238E27FC236}">
                <a16:creationId xmlns:a16="http://schemas.microsoft.com/office/drawing/2014/main" id="{6912384E-1A9B-45B9-8A7F-0D0ABAAF202B}"/>
              </a:ext>
            </a:extLst>
          </p:cNvPr>
          <p:cNvSpPr txBox="1">
            <a:spLocks/>
          </p:cNvSpPr>
          <p:nvPr/>
        </p:nvSpPr>
        <p:spPr>
          <a:xfrm>
            <a:off x="904875" y="2057399"/>
            <a:ext cx="9191625" cy="3590926"/>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2000" dirty="0"/>
          </a:p>
        </p:txBody>
      </p:sp>
      <p:sp>
        <p:nvSpPr>
          <p:cNvPr id="8" name="Title 4">
            <a:extLst>
              <a:ext uri="{FF2B5EF4-FFF2-40B4-BE49-F238E27FC236}">
                <a16:creationId xmlns:a16="http://schemas.microsoft.com/office/drawing/2014/main" id="{EE2861AC-D684-4376-A432-2343BF11EDD0}"/>
              </a:ext>
            </a:extLst>
          </p:cNvPr>
          <p:cNvSpPr txBox="1">
            <a:spLocks/>
          </p:cNvSpPr>
          <p:nvPr/>
        </p:nvSpPr>
        <p:spPr>
          <a:xfrm>
            <a:off x="2095500" y="1676399"/>
            <a:ext cx="9191625" cy="3114676"/>
          </a:xfrm>
          <a:prstGeom prst="rect">
            <a:avLst/>
          </a:prstGeom>
          <a:effectLst/>
        </p:spPr>
        <p:txBody>
          <a:bodyPr vert="horz" lIns="91440" tIns="45720" rIns="91440" bIns="45720" rtlCol="0" anchor="b">
            <a:noAutofit/>
          </a:bodyPr>
          <a:lstStyle>
            <a:lvl1pPr algn="l"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a:t>-the closer you are to THE LESS YOU PAY</a:t>
            </a:r>
          </a:p>
          <a:p>
            <a:r>
              <a:rPr lang="en-US" sz="2000" dirty="0"/>
              <a:t>-The furthest from Mexico THE MORE YOU PAY.</a:t>
            </a:r>
          </a:p>
          <a:p>
            <a:r>
              <a:rPr lang="en-US" sz="2000" dirty="0"/>
              <a:t>-THE WORDS “X-LARGE” ARE HATED AMONGST THE AVOCADO COMMUNITY.</a:t>
            </a:r>
          </a:p>
          <a:p>
            <a:r>
              <a:rPr lang="en-US" sz="2000" dirty="0"/>
              <a:t>-PRICES ARE THE STEADIEST IN AREAS WITH LOW DEMAND FOR AVOCADOS</a:t>
            </a:r>
          </a:p>
          <a:p>
            <a:r>
              <a:rPr lang="en-US" sz="2000" dirty="0"/>
              <a:t>-ORGANIC AVOCADOS HAVE A HIGH CORRELATION TO PRICE.</a:t>
            </a:r>
          </a:p>
          <a:p>
            <a:endParaRPr lang="en-US" sz="2000" dirty="0"/>
          </a:p>
        </p:txBody>
      </p:sp>
    </p:spTree>
    <p:extLst>
      <p:ext uri="{BB962C8B-B14F-4D97-AF65-F5344CB8AC3E}">
        <p14:creationId xmlns:p14="http://schemas.microsoft.com/office/powerpoint/2010/main" val="557545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626C07D-032A-4EBD-B112-F680AB1F28A3}"/>
              </a:ext>
            </a:extLst>
          </p:cNvPr>
          <p:cNvSpPr>
            <a:spLocks noGrp="1"/>
          </p:cNvSpPr>
          <p:nvPr>
            <p:ph type="title"/>
          </p:nvPr>
        </p:nvSpPr>
        <p:spPr>
          <a:xfrm>
            <a:off x="788988" y="657225"/>
            <a:ext cx="10058400" cy="4705350"/>
          </a:xfrm>
        </p:spPr>
        <p:txBody>
          <a:bodyPr>
            <a:normAutofit/>
          </a:bodyPr>
          <a:lstStyle/>
          <a:p>
            <a:pPr>
              <a:lnSpc>
                <a:spcPct val="200000"/>
              </a:lnSpc>
            </a:pPr>
            <a:r>
              <a:rPr lang="en-US" sz="2400" dirty="0"/>
              <a:t>-	overview of the avocado market</a:t>
            </a:r>
            <a:br>
              <a:rPr lang="en-US" sz="2400" dirty="0"/>
            </a:br>
            <a:r>
              <a:rPr lang="en-US" sz="2400" dirty="0"/>
              <a:t>-	Researching the different habits of avocado buyers</a:t>
            </a:r>
            <a:br>
              <a:rPr lang="en-US" sz="2400" dirty="0"/>
            </a:br>
            <a:r>
              <a:rPr lang="en-US" sz="2400" dirty="0"/>
              <a:t>-	UNDERSTANDING SALES TRENDS</a:t>
            </a:r>
            <a:br>
              <a:rPr lang="en-US" sz="2400" dirty="0"/>
            </a:br>
            <a:r>
              <a:rPr lang="en-US" sz="2400" dirty="0"/>
              <a:t>-	segmenting customers into clustered groups</a:t>
            </a:r>
            <a:br>
              <a:rPr lang="en-US" sz="2400" dirty="0"/>
            </a:br>
            <a:r>
              <a:rPr lang="en-US" sz="2400" dirty="0"/>
              <a:t>-	RECOMMENDING FUTURE DIRECTION</a:t>
            </a:r>
          </a:p>
        </p:txBody>
      </p:sp>
    </p:spTree>
    <p:extLst>
      <p:ext uri="{BB962C8B-B14F-4D97-AF65-F5344CB8AC3E}">
        <p14:creationId xmlns:p14="http://schemas.microsoft.com/office/powerpoint/2010/main" val="2375985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533F2-2521-4E23-8AC7-5D04071EEA23}"/>
              </a:ext>
            </a:extLst>
          </p:cNvPr>
          <p:cNvSpPr>
            <a:spLocks noGrp="1"/>
          </p:cNvSpPr>
          <p:nvPr>
            <p:ph type="title"/>
          </p:nvPr>
        </p:nvSpPr>
        <p:spPr>
          <a:xfrm>
            <a:off x="1153161" y="1495025"/>
            <a:ext cx="4714240" cy="1323261"/>
          </a:xfrm>
        </p:spPr>
        <p:txBody>
          <a:bodyPr>
            <a:normAutofit fontScale="90000"/>
          </a:bodyPr>
          <a:lstStyle/>
          <a:p>
            <a:r>
              <a:rPr lang="en-US" sz="2000" dirty="0"/>
              <a:t>-</a:t>
            </a:r>
            <a:r>
              <a:rPr lang="en-US" sz="1100" dirty="0"/>
              <a:t>2107 SAW THE </a:t>
            </a:r>
            <a:r>
              <a:rPr lang="en-US" sz="1100" dirty="0" err="1"/>
              <a:t>HighEST</a:t>
            </a:r>
            <a:r>
              <a:rPr lang="en-US" sz="1100" dirty="0"/>
              <a:t> AVERAGE PRICE FOR THE FRUIT</a:t>
            </a:r>
            <a:br>
              <a:rPr lang="en-US" sz="1100" dirty="0"/>
            </a:br>
            <a:r>
              <a:rPr lang="en-US" sz="1100" dirty="0"/>
              <a:t>0.12 CENTS ABOVE THE MEAN (1.52, 2017; 1.4, MEAN)</a:t>
            </a:r>
            <a:br>
              <a:rPr lang="en-US" sz="1100" dirty="0"/>
            </a:br>
            <a:br>
              <a:rPr lang="en-US" sz="1100" dirty="0"/>
            </a:br>
            <a:r>
              <a:rPr lang="en-US" sz="1100" dirty="0"/>
              <a:t>-HIGHEST VOLUME IN Q1 2018 FOLLOWED BY Q2 2016</a:t>
            </a:r>
            <a:br>
              <a:rPr lang="en-US" sz="1100" dirty="0"/>
            </a:br>
            <a:br>
              <a:rPr lang="en-US" sz="1100" dirty="0"/>
            </a:br>
            <a:r>
              <a:rPr lang="en-US" sz="1100" dirty="0"/>
              <a:t>-LOWEST VOLUME Q4 2015</a:t>
            </a:r>
            <a:br>
              <a:rPr lang="en-US" sz="1100" dirty="0"/>
            </a:br>
            <a:br>
              <a:rPr lang="en-US" sz="1100" dirty="0"/>
            </a:br>
            <a:r>
              <a:rPr lang="en-US" sz="1100" dirty="0"/>
              <a:t>-LOWEST PRICE Q1,Q2 2016</a:t>
            </a:r>
            <a:br>
              <a:rPr lang="en-US" sz="1100" dirty="0"/>
            </a:br>
            <a:br>
              <a:rPr lang="en-US" sz="1100" dirty="0"/>
            </a:br>
            <a:r>
              <a:rPr lang="en-US" sz="1100" dirty="0"/>
              <a:t>-APPEARS THAT A SHORTAGE IN Q4 2015, WAS FOLLOWED BY SIX MONTHS OF FLOODING IN Q1, Q2 2016</a:t>
            </a:r>
            <a:br>
              <a:rPr lang="en-US" sz="1100" dirty="0"/>
            </a:br>
            <a:endParaRPr lang="en-US" sz="1100" dirty="0"/>
          </a:p>
        </p:txBody>
      </p:sp>
      <p:sp>
        <p:nvSpPr>
          <p:cNvPr id="3" name="Text Placeholder 2">
            <a:extLst>
              <a:ext uri="{FF2B5EF4-FFF2-40B4-BE49-F238E27FC236}">
                <a16:creationId xmlns:a16="http://schemas.microsoft.com/office/drawing/2014/main" id="{7260BD78-EE2C-478D-97B6-B5B880A8ECE4}"/>
              </a:ext>
            </a:extLst>
          </p:cNvPr>
          <p:cNvSpPr>
            <a:spLocks noGrp="1"/>
          </p:cNvSpPr>
          <p:nvPr>
            <p:ph type="body" sz="quarter" idx="13"/>
          </p:nvPr>
        </p:nvSpPr>
        <p:spPr>
          <a:xfrm>
            <a:off x="1828800" y="739776"/>
            <a:ext cx="8534400" cy="527049"/>
          </a:xfrm>
        </p:spPr>
        <p:txBody>
          <a:bodyPr>
            <a:normAutofit fontScale="92500" lnSpcReduction="10000"/>
          </a:bodyPr>
          <a:lstStyle/>
          <a:p>
            <a:pPr algn="ctr"/>
            <a:r>
              <a:rPr lang="en-US" sz="3200" dirty="0"/>
              <a:t>The avocado Market</a:t>
            </a:r>
          </a:p>
        </p:txBody>
      </p:sp>
      <p:graphicFrame>
        <p:nvGraphicFramePr>
          <p:cNvPr id="6" name="Table 5">
            <a:extLst>
              <a:ext uri="{FF2B5EF4-FFF2-40B4-BE49-F238E27FC236}">
                <a16:creationId xmlns:a16="http://schemas.microsoft.com/office/drawing/2014/main" id="{CE0D9437-B110-49D4-9765-39465D051E9F}"/>
              </a:ext>
            </a:extLst>
          </p:cNvPr>
          <p:cNvGraphicFramePr>
            <a:graphicFrameLocks noGrp="1"/>
          </p:cNvGraphicFramePr>
          <p:nvPr>
            <p:extLst>
              <p:ext uri="{D42A27DB-BD31-4B8C-83A1-F6EECF244321}">
                <p14:modId xmlns:p14="http://schemas.microsoft.com/office/powerpoint/2010/main" val="3366616270"/>
              </p:ext>
            </p:extLst>
          </p:nvPr>
        </p:nvGraphicFramePr>
        <p:xfrm>
          <a:off x="6324600" y="1889282"/>
          <a:ext cx="4872037" cy="929004"/>
        </p:xfrm>
        <a:graphic>
          <a:graphicData uri="http://schemas.openxmlformats.org/drawingml/2006/table">
            <a:tbl>
              <a:tblPr/>
              <a:tblGrid>
                <a:gridCol w="903969">
                  <a:extLst>
                    <a:ext uri="{9D8B030D-6E8A-4147-A177-3AD203B41FA5}">
                      <a16:colId xmlns:a16="http://schemas.microsoft.com/office/drawing/2014/main" val="1846964253"/>
                    </a:ext>
                  </a:extLst>
                </a:gridCol>
                <a:gridCol w="821789">
                  <a:extLst>
                    <a:ext uri="{9D8B030D-6E8A-4147-A177-3AD203B41FA5}">
                      <a16:colId xmlns:a16="http://schemas.microsoft.com/office/drawing/2014/main" val="129758978"/>
                    </a:ext>
                  </a:extLst>
                </a:gridCol>
                <a:gridCol w="763828">
                  <a:extLst>
                    <a:ext uri="{9D8B030D-6E8A-4147-A177-3AD203B41FA5}">
                      <a16:colId xmlns:a16="http://schemas.microsoft.com/office/drawing/2014/main" val="2246112474"/>
                    </a:ext>
                  </a:extLst>
                </a:gridCol>
                <a:gridCol w="879751">
                  <a:extLst>
                    <a:ext uri="{9D8B030D-6E8A-4147-A177-3AD203B41FA5}">
                      <a16:colId xmlns:a16="http://schemas.microsoft.com/office/drawing/2014/main" val="2703634080"/>
                    </a:ext>
                  </a:extLst>
                </a:gridCol>
                <a:gridCol w="751350">
                  <a:extLst>
                    <a:ext uri="{9D8B030D-6E8A-4147-A177-3AD203B41FA5}">
                      <a16:colId xmlns:a16="http://schemas.microsoft.com/office/drawing/2014/main" val="1169457688"/>
                    </a:ext>
                  </a:extLst>
                </a:gridCol>
                <a:gridCol w="751350">
                  <a:extLst>
                    <a:ext uri="{9D8B030D-6E8A-4147-A177-3AD203B41FA5}">
                      <a16:colId xmlns:a16="http://schemas.microsoft.com/office/drawing/2014/main" val="3316602926"/>
                    </a:ext>
                  </a:extLst>
                </a:gridCol>
              </a:tblGrid>
              <a:tr h="0">
                <a:tc>
                  <a:txBody>
                    <a:bodyPr/>
                    <a:lstStyle/>
                    <a:p>
                      <a:pPr algn="l" fontAlgn="b"/>
                      <a:r>
                        <a:rPr lang="en-US" sz="1200" b="1" i="0" u="none" strike="noStrike">
                          <a:solidFill>
                            <a:srgbClr val="FFFFFF"/>
                          </a:solidFill>
                          <a:effectLst/>
                          <a:latin typeface="Calibri" panose="020F0502020204030204" pitchFamily="34" charset="0"/>
                        </a:rPr>
                        <a:t>Row Labels</a:t>
                      </a:r>
                    </a:p>
                  </a:txBody>
                  <a:tcPr marL="0" marR="0" marT="0"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en-US" sz="1200" b="1" i="0" u="none" strike="noStrike">
                          <a:solidFill>
                            <a:srgbClr val="FFFFFF"/>
                          </a:solidFill>
                          <a:effectLst/>
                          <a:latin typeface="Calibri" panose="020F0502020204030204" pitchFamily="34" charset="0"/>
                        </a:rPr>
                        <a:t>PRICE</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en-US" sz="1200" b="1" i="0" u="none" strike="noStrike">
                          <a:solidFill>
                            <a:srgbClr val="FFFFFF"/>
                          </a:solidFill>
                          <a:effectLst/>
                          <a:latin typeface="Calibri" panose="020F0502020204030204" pitchFamily="34" charset="0"/>
                        </a:rPr>
                        <a:t>S_DEV</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en-US" sz="1200" b="1" i="0" u="none" strike="noStrike">
                          <a:solidFill>
                            <a:srgbClr val="FFFFFF"/>
                          </a:solidFill>
                          <a:effectLst/>
                          <a:latin typeface="Calibri" panose="020F0502020204030204" pitchFamily="34" charset="0"/>
                        </a:rPr>
                        <a:t>VARIANCE</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en-US" sz="1200" b="1" i="0" u="none" strike="noStrike">
                          <a:solidFill>
                            <a:srgbClr val="FFFFFF"/>
                          </a:solidFill>
                          <a:effectLst/>
                          <a:latin typeface="Calibri" panose="020F0502020204030204" pitchFamily="34" charset="0"/>
                        </a:rPr>
                        <a:t>SDEV/P</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en-US" sz="1200" b="1" i="0" u="none" strike="noStrike">
                          <a:solidFill>
                            <a:srgbClr val="FFFFFF"/>
                          </a:solidFill>
                          <a:effectLst/>
                          <a:latin typeface="Calibri" panose="020F0502020204030204" pitchFamily="34" charset="0"/>
                        </a:rPr>
                        <a:t>VARIANCE2</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2852011641"/>
                  </a:ext>
                </a:extLst>
              </a:tr>
              <a:tr h="186531">
                <a:tc>
                  <a:txBody>
                    <a:bodyPr/>
                    <a:lstStyle/>
                    <a:p>
                      <a:pPr algn="r" fontAlgn="b"/>
                      <a:r>
                        <a:rPr lang="en-US" sz="1200" b="0" i="0" u="none" strike="noStrike">
                          <a:solidFill>
                            <a:srgbClr val="000000"/>
                          </a:solidFill>
                          <a:effectLst/>
                          <a:latin typeface="Calibri" panose="020F0502020204030204" pitchFamily="34" charset="0"/>
                        </a:rPr>
                        <a:t>2015</a:t>
                      </a:r>
                    </a:p>
                  </a:txBody>
                  <a:tcPr marL="0" marR="0" marT="0"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0" i="0" u="none" strike="noStrike">
                          <a:solidFill>
                            <a:srgbClr val="000000"/>
                          </a:solidFill>
                          <a:effectLst/>
                          <a:latin typeface="Calibri" panose="020F0502020204030204" pitchFamily="34" charset="0"/>
                        </a:rPr>
                        <a:t>1.38</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1E784"/>
                    </a:solidFill>
                  </a:tcPr>
                </a:tc>
                <a:tc>
                  <a:txBody>
                    <a:bodyPr/>
                    <a:lstStyle/>
                    <a:p>
                      <a:pPr algn="r" fontAlgn="b"/>
                      <a:r>
                        <a:rPr lang="en-US" sz="1200" b="0" i="0" u="none" strike="noStrike">
                          <a:solidFill>
                            <a:srgbClr val="000000"/>
                          </a:solidFill>
                          <a:effectLst/>
                          <a:latin typeface="Calibri" panose="020F0502020204030204" pitchFamily="34" charset="0"/>
                        </a:rPr>
                        <a:t>0.376</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EDC81"/>
                    </a:solidFill>
                  </a:tcPr>
                </a:tc>
                <a:tc>
                  <a:txBody>
                    <a:bodyPr/>
                    <a:lstStyle/>
                    <a:p>
                      <a:pPr algn="r" fontAlgn="b"/>
                      <a:r>
                        <a:rPr lang="en-US" sz="1200" b="0" i="0" u="none" strike="noStrike">
                          <a:solidFill>
                            <a:srgbClr val="000000"/>
                          </a:solidFill>
                          <a:effectLst/>
                          <a:latin typeface="Calibri" panose="020F0502020204030204" pitchFamily="34" charset="0"/>
                        </a:rPr>
                        <a:t>0.141</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EDA80"/>
                    </a:solidFill>
                  </a:tcPr>
                </a:tc>
                <a:tc>
                  <a:txBody>
                    <a:bodyPr/>
                    <a:lstStyle/>
                    <a:p>
                      <a:pPr algn="r" fontAlgn="b"/>
                      <a:r>
                        <a:rPr lang="en-US" sz="1200" b="0" i="0" u="none" strike="noStrike">
                          <a:solidFill>
                            <a:srgbClr val="000000"/>
                          </a:solidFill>
                          <a:effectLst/>
                          <a:latin typeface="Calibri" panose="020F0502020204030204" pitchFamily="34" charset="0"/>
                        </a:rPr>
                        <a:t>0.2730426</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EDB80"/>
                    </a:solidFill>
                  </a:tcPr>
                </a:tc>
                <a:tc>
                  <a:txBody>
                    <a:bodyPr/>
                    <a:lstStyle/>
                    <a:p>
                      <a:pPr algn="r" fontAlgn="b"/>
                      <a:r>
                        <a:rPr lang="en-US" sz="1200" b="0" i="0" u="none" strike="noStrike">
                          <a:solidFill>
                            <a:srgbClr val="000000"/>
                          </a:solidFill>
                          <a:effectLst/>
                          <a:latin typeface="Calibri" panose="020F0502020204030204" pitchFamily="34" charset="0"/>
                        </a:rPr>
                        <a:t>0.10255337</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DD57F"/>
                    </a:solidFill>
                  </a:tcPr>
                </a:tc>
                <a:extLst>
                  <a:ext uri="{0D108BD9-81ED-4DB2-BD59-A6C34878D82A}">
                    <a16:rowId xmlns:a16="http://schemas.microsoft.com/office/drawing/2014/main" val="3300005906"/>
                  </a:ext>
                </a:extLst>
              </a:tr>
              <a:tr h="186531">
                <a:tc>
                  <a:txBody>
                    <a:bodyPr/>
                    <a:lstStyle/>
                    <a:p>
                      <a:pPr algn="r" fontAlgn="b"/>
                      <a:r>
                        <a:rPr lang="en-US" sz="1200" b="0" i="0" u="none" strike="noStrike">
                          <a:solidFill>
                            <a:srgbClr val="000000"/>
                          </a:solidFill>
                          <a:effectLst/>
                          <a:latin typeface="Calibri" panose="020F0502020204030204" pitchFamily="34" charset="0"/>
                        </a:rPr>
                        <a:t>2016</a:t>
                      </a:r>
                    </a:p>
                  </a:txBody>
                  <a:tcPr marL="0" marR="0" marT="0"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1.34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96B"/>
                    </a:solidFill>
                  </a:tcPr>
                </a:tc>
                <a:tc>
                  <a:txBody>
                    <a:bodyPr/>
                    <a:lstStyle/>
                    <a:p>
                      <a:pPr algn="r" fontAlgn="b"/>
                      <a:r>
                        <a:rPr lang="en-US" sz="1200" b="0" i="0" u="none" strike="noStrike">
                          <a:solidFill>
                            <a:srgbClr val="000000"/>
                          </a:solidFill>
                          <a:effectLst/>
                          <a:latin typeface="Calibri" panose="020F0502020204030204" pitchFamily="34" charset="0"/>
                        </a:rPr>
                        <a:t>0.394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E2E383"/>
                    </a:solidFill>
                  </a:tcPr>
                </a:tc>
                <a:tc>
                  <a:txBody>
                    <a:bodyPr/>
                    <a:lstStyle/>
                    <a:p>
                      <a:pPr algn="r" fontAlgn="b"/>
                      <a:r>
                        <a:rPr lang="en-US" sz="1200" b="0" i="0" u="none" strike="noStrike">
                          <a:solidFill>
                            <a:srgbClr val="000000"/>
                          </a:solidFill>
                          <a:effectLst/>
                          <a:latin typeface="Calibri" panose="020F0502020204030204" pitchFamily="34" charset="0"/>
                        </a:rPr>
                        <a:t>0.155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E4E483"/>
                    </a:solidFill>
                  </a:tcPr>
                </a:tc>
                <a:tc>
                  <a:txBody>
                    <a:bodyPr/>
                    <a:lstStyle/>
                    <a:p>
                      <a:pPr algn="r" fontAlgn="b"/>
                      <a:r>
                        <a:rPr lang="en-US" sz="1200" b="0" i="0" u="none" strike="noStrike">
                          <a:solidFill>
                            <a:srgbClr val="000000"/>
                          </a:solidFill>
                          <a:effectLst/>
                          <a:latin typeface="Calibri" panose="020F0502020204030204" pitchFamily="34" charset="0"/>
                        </a:rPr>
                        <a:t>0.29411052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63BE7B"/>
                    </a:solidFill>
                  </a:tcPr>
                </a:tc>
                <a:tc>
                  <a:txBody>
                    <a:bodyPr/>
                    <a:lstStyle/>
                    <a:p>
                      <a:pPr algn="r" fontAlgn="b"/>
                      <a:r>
                        <a:rPr lang="en-US" sz="1200" b="0" i="0" u="none" strike="noStrike">
                          <a:solidFill>
                            <a:srgbClr val="000000"/>
                          </a:solidFill>
                          <a:effectLst/>
                          <a:latin typeface="Calibri" panose="020F0502020204030204" pitchFamily="34" charset="0"/>
                        </a:rPr>
                        <a:t>0.11579366</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B8D780"/>
                    </a:solidFill>
                  </a:tcPr>
                </a:tc>
                <a:extLst>
                  <a:ext uri="{0D108BD9-81ED-4DB2-BD59-A6C34878D82A}">
                    <a16:rowId xmlns:a16="http://schemas.microsoft.com/office/drawing/2014/main" val="1184508624"/>
                  </a:ext>
                </a:extLst>
              </a:tr>
              <a:tr h="186531">
                <a:tc>
                  <a:txBody>
                    <a:bodyPr/>
                    <a:lstStyle/>
                    <a:p>
                      <a:pPr algn="r" fontAlgn="b"/>
                      <a:r>
                        <a:rPr lang="en-US" sz="1200" b="0" i="0" u="none" strike="noStrike">
                          <a:solidFill>
                            <a:srgbClr val="000000"/>
                          </a:solidFill>
                          <a:effectLst/>
                          <a:latin typeface="Calibri" panose="020F0502020204030204" pitchFamily="34" charset="0"/>
                        </a:rPr>
                        <a:t>2017</a:t>
                      </a:r>
                    </a:p>
                  </a:txBody>
                  <a:tcPr marL="0" marR="0" marT="0"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0" i="0" u="none" strike="noStrike">
                          <a:solidFill>
                            <a:srgbClr val="000000"/>
                          </a:solidFill>
                          <a:effectLst/>
                          <a:latin typeface="Calibri" panose="020F0502020204030204" pitchFamily="34" charset="0"/>
                        </a:rPr>
                        <a:t>1.52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63BE7B"/>
                    </a:solidFill>
                  </a:tcPr>
                </a:tc>
                <a:tc>
                  <a:txBody>
                    <a:bodyPr/>
                    <a:lstStyle/>
                    <a:p>
                      <a:pPr algn="r" fontAlgn="b"/>
                      <a:r>
                        <a:rPr lang="en-US" sz="1200" b="0" i="0" u="none" strike="noStrike">
                          <a:solidFill>
                            <a:srgbClr val="000000"/>
                          </a:solidFill>
                          <a:effectLst/>
                          <a:latin typeface="Calibri" panose="020F0502020204030204" pitchFamily="34" charset="0"/>
                        </a:rPr>
                        <a:t>0.433</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63BE7B"/>
                    </a:solidFill>
                  </a:tcPr>
                </a:tc>
                <a:tc>
                  <a:txBody>
                    <a:bodyPr/>
                    <a:lstStyle/>
                    <a:p>
                      <a:pPr algn="r" fontAlgn="b"/>
                      <a:r>
                        <a:rPr lang="en-US" sz="1200" b="0" i="0" u="none" strike="noStrike">
                          <a:solidFill>
                            <a:srgbClr val="000000"/>
                          </a:solidFill>
                          <a:effectLst/>
                          <a:latin typeface="Calibri" panose="020F0502020204030204" pitchFamily="34" charset="0"/>
                        </a:rPr>
                        <a:t>0.187</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63BE7B"/>
                    </a:solidFill>
                  </a:tcPr>
                </a:tc>
                <a:tc>
                  <a:txBody>
                    <a:bodyPr/>
                    <a:lstStyle/>
                    <a:p>
                      <a:pPr algn="r" fontAlgn="b"/>
                      <a:r>
                        <a:rPr lang="en-US" sz="1200" b="0" i="0" u="none" strike="noStrike">
                          <a:solidFill>
                            <a:srgbClr val="000000"/>
                          </a:solidFill>
                          <a:effectLst/>
                          <a:latin typeface="Calibri" panose="020F0502020204030204" pitchFamily="34" charset="0"/>
                        </a:rPr>
                        <a:t>0.28572224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BCD881"/>
                    </a:solidFill>
                  </a:tcPr>
                </a:tc>
                <a:tc>
                  <a:txBody>
                    <a:bodyPr/>
                    <a:lstStyle/>
                    <a:p>
                      <a:pPr algn="r" fontAlgn="b"/>
                      <a:r>
                        <a:rPr lang="en-US" sz="1200" b="0" i="0" u="none" strike="noStrike">
                          <a:solidFill>
                            <a:srgbClr val="000000"/>
                          </a:solidFill>
                          <a:effectLst/>
                          <a:latin typeface="Calibri" panose="020F0502020204030204" pitchFamily="34" charset="0"/>
                        </a:rPr>
                        <a:t>0.12369077</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63BE7B"/>
                    </a:solidFill>
                  </a:tcPr>
                </a:tc>
                <a:extLst>
                  <a:ext uri="{0D108BD9-81ED-4DB2-BD59-A6C34878D82A}">
                    <a16:rowId xmlns:a16="http://schemas.microsoft.com/office/drawing/2014/main" val="2409885132"/>
                  </a:ext>
                </a:extLst>
              </a:tr>
              <a:tr h="186531">
                <a:tc>
                  <a:txBody>
                    <a:bodyPr/>
                    <a:lstStyle/>
                    <a:p>
                      <a:pPr algn="r" fontAlgn="b"/>
                      <a:r>
                        <a:rPr lang="en-US" sz="1200" b="0" i="0" u="none" strike="noStrike">
                          <a:solidFill>
                            <a:srgbClr val="000000"/>
                          </a:solidFill>
                          <a:effectLst/>
                          <a:latin typeface="Calibri" panose="020F0502020204030204" pitchFamily="34" charset="0"/>
                        </a:rPr>
                        <a:t>2018</a:t>
                      </a:r>
                    </a:p>
                  </a:txBody>
                  <a:tcPr marL="0" marR="0" marT="0"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1.35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A9B74"/>
                    </a:solidFill>
                  </a:tcPr>
                </a:tc>
                <a:tc>
                  <a:txBody>
                    <a:bodyPr/>
                    <a:lstStyle/>
                    <a:p>
                      <a:pPr algn="r" fontAlgn="b"/>
                      <a:r>
                        <a:rPr lang="en-US" sz="1200" b="0" i="0" u="none" strike="noStrike">
                          <a:solidFill>
                            <a:srgbClr val="000000"/>
                          </a:solidFill>
                          <a:effectLst/>
                          <a:latin typeface="Calibri" panose="020F0502020204030204" pitchFamily="34" charset="0"/>
                        </a:rPr>
                        <a:t>0.306</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96B"/>
                    </a:solidFill>
                  </a:tcPr>
                </a:tc>
                <a:tc>
                  <a:txBody>
                    <a:bodyPr/>
                    <a:lstStyle/>
                    <a:p>
                      <a:pPr algn="r" fontAlgn="b"/>
                      <a:r>
                        <a:rPr lang="en-US" sz="1200" b="0" i="0" u="none" strike="noStrike" dirty="0">
                          <a:solidFill>
                            <a:srgbClr val="000000"/>
                          </a:solidFill>
                          <a:effectLst/>
                          <a:latin typeface="Calibri" panose="020F0502020204030204" pitchFamily="34" charset="0"/>
                        </a:rPr>
                        <a:t>0.094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96B"/>
                    </a:solidFill>
                  </a:tcPr>
                </a:tc>
                <a:tc>
                  <a:txBody>
                    <a:bodyPr/>
                    <a:lstStyle/>
                    <a:p>
                      <a:pPr algn="r" fontAlgn="b"/>
                      <a:r>
                        <a:rPr lang="en-US" sz="1200" b="0" i="0" u="none" strike="noStrike">
                          <a:solidFill>
                            <a:srgbClr val="000000"/>
                          </a:solidFill>
                          <a:effectLst/>
                          <a:latin typeface="Calibri" panose="020F0502020204030204" pitchFamily="34" charset="0"/>
                        </a:rPr>
                        <a:t>0.22697643</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96B"/>
                    </a:solidFill>
                  </a:tcPr>
                </a:tc>
                <a:tc>
                  <a:txBody>
                    <a:bodyPr/>
                    <a:lstStyle/>
                    <a:p>
                      <a:pPr algn="r" fontAlgn="b"/>
                      <a:r>
                        <a:rPr lang="en-US" sz="1200" b="0" i="0" u="none" strike="noStrike" dirty="0">
                          <a:solidFill>
                            <a:srgbClr val="000000"/>
                          </a:solidFill>
                          <a:effectLst/>
                          <a:latin typeface="Calibri" panose="020F0502020204030204" pitchFamily="34" charset="0"/>
                        </a:rPr>
                        <a:t>0.0694225</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96B"/>
                    </a:solidFill>
                  </a:tcPr>
                </a:tc>
                <a:extLst>
                  <a:ext uri="{0D108BD9-81ED-4DB2-BD59-A6C34878D82A}">
                    <a16:rowId xmlns:a16="http://schemas.microsoft.com/office/drawing/2014/main" val="313782088"/>
                  </a:ext>
                </a:extLst>
              </a:tr>
            </a:tbl>
          </a:graphicData>
        </a:graphic>
      </p:graphicFrame>
      <p:pic>
        <p:nvPicPr>
          <p:cNvPr id="10" name="Picture 9">
            <a:extLst>
              <a:ext uri="{FF2B5EF4-FFF2-40B4-BE49-F238E27FC236}">
                <a16:creationId xmlns:a16="http://schemas.microsoft.com/office/drawing/2014/main" id="{386404EA-F56B-49BE-AA00-8B3BC37811D3}"/>
              </a:ext>
            </a:extLst>
          </p:cNvPr>
          <p:cNvPicPr>
            <a:picLocks noChangeAspect="1"/>
          </p:cNvPicPr>
          <p:nvPr/>
        </p:nvPicPr>
        <p:blipFill>
          <a:blip r:embed="rId2"/>
          <a:stretch>
            <a:fillRect/>
          </a:stretch>
        </p:blipFill>
        <p:spPr>
          <a:xfrm>
            <a:off x="8044608" y="3046485"/>
            <a:ext cx="2855277" cy="2664183"/>
          </a:xfrm>
          <a:prstGeom prst="rect">
            <a:avLst/>
          </a:prstGeom>
        </p:spPr>
      </p:pic>
      <p:pic>
        <p:nvPicPr>
          <p:cNvPr id="11" name="Picture 10">
            <a:extLst>
              <a:ext uri="{FF2B5EF4-FFF2-40B4-BE49-F238E27FC236}">
                <a16:creationId xmlns:a16="http://schemas.microsoft.com/office/drawing/2014/main" id="{2897A63F-90A7-4A09-8AC1-818ED65FCAB0}"/>
              </a:ext>
            </a:extLst>
          </p:cNvPr>
          <p:cNvPicPr>
            <a:picLocks noChangeAspect="1"/>
          </p:cNvPicPr>
          <p:nvPr/>
        </p:nvPicPr>
        <p:blipFill>
          <a:blip r:embed="rId3"/>
          <a:stretch>
            <a:fillRect/>
          </a:stretch>
        </p:blipFill>
        <p:spPr>
          <a:xfrm>
            <a:off x="4754764" y="3046486"/>
            <a:ext cx="2682472" cy="2664183"/>
          </a:xfrm>
          <a:prstGeom prst="rect">
            <a:avLst/>
          </a:prstGeom>
        </p:spPr>
      </p:pic>
      <p:pic>
        <p:nvPicPr>
          <p:cNvPr id="12" name="Picture 11">
            <a:extLst>
              <a:ext uri="{FF2B5EF4-FFF2-40B4-BE49-F238E27FC236}">
                <a16:creationId xmlns:a16="http://schemas.microsoft.com/office/drawing/2014/main" id="{6E4D1298-2663-4E16-82BB-84EB2F9C0340}"/>
              </a:ext>
            </a:extLst>
          </p:cNvPr>
          <p:cNvPicPr>
            <a:picLocks noChangeAspect="1"/>
          </p:cNvPicPr>
          <p:nvPr/>
        </p:nvPicPr>
        <p:blipFill>
          <a:blip r:embed="rId4"/>
          <a:stretch>
            <a:fillRect/>
          </a:stretch>
        </p:blipFill>
        <p:spPr>
          <a:xfrm>
            <a:off x="1292115" y="3057028"/>
            <a:ext cx="2731245" cy="2664183"/>
          </a:xfrm>
          <a:prstGeom prst="rect">
            <a:avLst/>
          </a:prstGeom>
        </p:spPr>
      </p:pic>
    </p:spTree>
    <p:extLst>
      <p:ext uri="{BB962C8B-B14F-4D97-AF65-F5344CB8AC3E}">
        <p14:creationId xmlns:p14="http://schemas.microsoft.com/office/powerpoint/2010/main" val="3072193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7D5AAF-C836-41CC-BD5A-69F23B2BCC46}"/>
              </a:ext>
            </a:extLst>
          </p:cNvPr>
          <p:cNvSpPr>
            <a:spLocks noGrp="1"/>
          </p:cNvSpPr>
          <p:nvPr>
            <p:ph type="ctrTitle"/>
          </p:nvPr>
        </p:nvSpPr>
        <p:spPr>
          <a:xfrm>
            <a:off x="684212" y="576792"/>
            <a:ext cx="8001000" cy="1947334"/>
          </a:xfrm>
        </p:spPr>
        <p:txBody>
          <a:bodyPr>
            <a:normAutofit/>
          </a:bodyPr>
          <a:lstStyle/>
          <a:p>
            <a:r>
              <a:rPr lang="en-US" sz="1400" dirty="0"/>
              <a:t>-LARGEST PRICE VARIATION 2017, FOLLOWED BY 2016.</a:t>
            </a:r>
            <a:br>
              <a:rPr lang="en-US" sz="1400" dirty="0"/>
            </a:br>
            <a:r>
              <a:rPr lang="en-US" sz="1400" dirty="0"/>
              <a:t>-LOWEST VARIATION 2018.</a:t>
            </a:r>
            <a:br>
              <a:rPr lang="en-US" sz="1400" dirty="0"/>
            </a:br>
            <a:r>
              <a:rPr lang="en-US" sz="1400" dirty="0"/>
              <a:t>-LACK OF PRICE VARIATION IN 2018 LIKELY CAUSED BY MISSING Q2-Q4</a:t>
            </a:r>
            <a:br>
              <a:rPr lang="en-US" sz="1400" dirty="0"/>
            </a:br>
            <a:r>
              <a:rPr lang="en-US" sz="1400" dirty="0"/>
              <a:t>-MOST VARIATION IN PRICE 2017; BUT MOST VARIATION AS A PROPORTION OF PRICE 2016</a:t>
            </a:r>
            <a:br>
              <a:rPr lang="en-US" sz="1400" dirty="0"/>
            </a:br>
            <a:r>
              <a:rPr lang="en-US" sz="1400" dirty="0"/>
              <a:t>-LARGEST GAP BETWEEN HIGHEST AND LOWEST PRICE 2017</a:t>
            </a:r>
            <a:br>
              <a:rPr lang="en-US" sz="1400" dirty="0"/>
            </a:br>
            <a:r>
              <a:rPr lang="en-US" sz="1400" dirty="0"/>
              <a:t>-LARGEST PRICE SWING 2017, MOST PRICE CHANGES 2017, PRICES CHANGES AS A PROPORTION OF PRICE 2016</a:t>
            </a:r>
            <a:br>
              <a:rPr lang="en-US" sz="1200" dirty="0"/>
            </a:br>
            <a:endParaRPr lang="en-US" sz="1200" dirty="0"/>
          </a:p>
        </p:txBody>
      </p:sp>
      <p:pic>
        <p:nvPicPr>
          <p:cNvPr id="9" name="Picture 8">
            <a:extLst>
              <a:ext uri="{FF2B5EF4-FFF2-40B4-BE49-F238E27FC236}">
                <a16:creationId xmlns:a16="http://schemas.microsoft.com/office/drawing/2014/main" id="{17389CA6-7111-4513-89F2-B7136BED49AF}"/>
              </a:ext>
            </a:extLst>
          </p:cNvPr>
          <p:cNvPicPr>
            <a:picLocks noChangeAspect="1"/>
          </p:cNvPicPr>
          <p:nvPr/>
        </p:nvPicPr>
        <p:blipFill>
          <a:blip r:embed="rId2"/>
          <a:stretch>
            <a:fillRect/>
          </a:stretch>
        </p:blipFill>
        <p:spPr>
          <a:xfrm>
            <a:off x="784225" y="2524126"/>
            <a:ext cx="5528310" cy="3411757"/>
          </a:xfrm>
          <a:prstGeom prst="rect">
            <a:avLst/>
          </a:prstGeom>
        </p:spPr>
      </p:pic>
      <p:sp>
        <p:nvSpPr>
          <p:cNvPr id="11" name="TextBox 10">
            <a:extLst>
              <a:ext uri="{FF2B5EF4-FFF2-40B4-BE49-F238E27FC236}">
                <a16:creationId xmlns:a16="http://schemas.microsoft.com/office/drawing/2014/main" id="{4EB9954D-7162-4008-A5CD-8ECF11031C08}"/>
              </a:ext>
            </a:extLst>
          </p:cNvPr>
          <p:cNvSpPr txBox="1"/>
          <p:nvPr/>
        </p:nvSpPr>
        <p:spPr>
          <a:xfrm>
            <a:off x="7079773" y="2394537"/>
            <a:ext cx="4640740" cy="3693319"/>
          </a:xfrm>
          <a:prstGeom prst="rect">
            <a:avLst/>
          </a:prstGeom>
          <a:noFill/>
        </p:spPr>
        <p:txBody>
          <a:bodyPr wrap="square" rtlCol="0">
            <a:spAutoFit/>
          </a:bodyPr>
          <a:lstStyle/>
          <a:p>
            <a:r>
              <a:rPr lang="en-US" b="1" dirty="0">
                <a:latin typeface="Calibri" panose="020F0502020204030204" pitchFamily="34" charset="0"/>
              </a:rPr>
              <a:t>There appear to be seasonal trends in avocado pricing.</a:t>
            </a:r>
            <a:r>
              <a:rPr lang="en-US" dirty="0">
                <a:latin typeface="Calibri" panose="020F0502020204030204" pitchFamily="34" charset="0"/>
              </a:rPr>
              <a:t> In the summer and fall, avocado prices for both conventional and organic avocados tend to be highest. </a:t>
            </a:r>
          </a:p>
          <a:p>
            <a:endParaRPr lang="en-US" dirty="0">
              <a:latin typeface="Calibri" panose="020F0502020204030204" pitchFamily="34" charset="0"/>
            </a:endParaRPr>
          </a:p>
          <a:p>
            <a:r>
              <a:rPr lang="en-US" b="1" dirty="0">
                <a:latin typeface="Calibri" panose="020F0502020204030204" pitchFamily="34" charset="0"/>
              </a:rPr>
              <a:t>Avocado prices appear to be gradually increasing over time. </a:t>
            </a:r>
            <a:r>
              <a:rPr lang="en-US" dirty="0">
                <a:latin typeface="Calibri" panose="020F0502020204030204" pitchFamily="34" charset="0"/>
              </a:rPr>
              <a:t>Looking at the maximum average price of an avocado in each year shows this trend most clearly. For example, consider the red points for the conventional avocados. The highest average price was a little over $1.00 in 2015, about $1.40 in 2016, and slightly over $1.60 in 2017.</a:t>
            </a:r>
            <a:endParaRPr lang="en-US" dirty="0"/>
          </a:p>
        </p:txBody>
      </p:sp>
    </p:spTree>
    <p:extLst>
      <p:ext uri="{BB962C8B-B14F-4D97-AF65-F5344CB8AC3E}">
        <p14:creationId xmlns:p14="http://schemas.microsoft.com/office/powerpoint/2010/main" val="1556917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E71F416-CCAA-4F1C-9379-63A3F14908BF}"/>
              </a:ext>
            </a:extLst>
          </p:cNvPr>
          <p:cNvSpPr>
            <a:spLocks noGrp="1"/>
          </p:cNvSpPr>
          <p:nvPr>
            <p:ph type="title"/>
          </p:nvPr>
        </p:nvSpPr>
        <p:spPr>
          <a:xfrm>
            <a:off x="3191668" y="485775"/>
            <a:ext cx="5808663" cy="1076325"/>
          </a:xfrm>
        </p:spPr>
        <p:txBody>
          <a:bodyPr/>
          <a:lstStyle/>
          <a:p>
            <a:pPr algn="ctr"/>
            <a:r>
              <a:rPr lang="en-US" dirty="0"/>
              <a:t>Sales by SIZE</a:t>
            </a:r>
          </a:p>
        </p:txBody>
      </p:sp>
      <p:sp>
        <p:nvSpPr>
          <p:cNvPr id="8" name="TextBox 7">
            <a:extLst>
              <a:ext uri="{FF2B5EF4-FFF2-40B4-BE49-F238E27FC236}">
                <a16:creationId xmlns:a16="http://schemas.microsoft.com/office/drawing/2014/main" id="{A44F727B-ADA1-41F9-86C2-321DBA7A5A9C}"/>
              </a:ext>
            </a:extLst>
          </p:cNvPr>
          <p:cNvSpPr txBox="1"/>
          <p:nvPr/>
        </p:nvSpPr>
        <p:spPr>
          <a:xfrm>
            <a:off x="6781800" y="1428750"/>
            <a:ext cx="4714875" cy="3108543"/>
          </a:xfrm>
          <a:prstGeom prst="rect">
            <a:avLst/>
          </a:prstGeom>
          <a:noFill/>
        </p:spPr>
        <p:txBody>
          <a:bodyPr wrap="square" rtlCol="0">
            <a:spAutoFit/>
          </a:bodyPr>
          <a:lstStyle/>
          <a:p>
            <a:r>
              <a:rPr lang="en-US" sz="1400" dirty="0"/>
              <a:t>-SMALL AND LARGE HASS SEEM TO DOMINATE THE AVOCADO MARKET</a:t>
            </a:r>
          </a:p>
          <a:p>
            <a:endParaRPr lang="en-US" sz="1400" dirty="0"/>
          </a:p>
          <a:p>
            <a:r>
              <a:rPr lang="en-US" sz="1400" dirty="0"/>
              <a:t>-X-LARGE (6 COUNT) BAGS SEEM TO BE THE MOST UNPOPULAR CHOICE</a:t>
            </a:r>
          </a:p>
          <a:p>
            <a:endParaRPr lang="en-US" sz="1400" dirty="0"/>
          </a:p>
          <a:p>
            <a:r>
              <a:rPr lang="en-US" sz="1400" dirty="0"/>
              <a:t>-SALES TEND TO BE HEALTHIER IN QUARTER 1 AND TWO ; MOST POPULAR IN Q2</a:t>
            </a:r>
          </a:p>
          <a:p>
            <a:endParaRPr lang="en-US" sz="1400" dirty="0"/>
          </a:p>
          <a:p>
            <a:r>
              <a:rPr lang="en-US" sz="1400" dirty="0"/>
              <a:t>-Q3 AND Q4 MOST UNPOPULAR, WITH  Q4 SALES WORST IN MOST CASES.</a:t>
            </a:r>
          </a:p>
          <a:p>
            <a:endParaRPr lang="en-US" sz="1400" dirty="0"/>
          </a:p>
          <a:p>
            <a:r>
              <a:rPr lang="en-US" sz="1400" dirty="0"/>
              <a:t>-VOLUME SALES SEEM TO BE MOVING IN CONJUNCTION WITH ONE ANOTHER.</a:t>
            </a:r>
          </a:p>
        </p:txBody>
      </p:sp>
      <p:graphicFrame>
        <p:nvGraphicFramePr>
          <p:cNvPr id="9" name="Table 8">
            <a:extLst>
              <a:ext uri="{FF2B5EF4-FFF2-40B4-BE49-F238E27FC236}">
                <a16:creationId xmlns:a16="http://schemas.microsoft.com/office/drawing/2014/main" id="{C0675F23-C56C-4D98-95CD-8B8EAAF5D0A4}"/>
              </a:ext>
            </a:extLst>
          </p:cNvPr>
          <p:cNvGraphicFramePr>
            <a:graphicFrameLocks noGrp="1"/>
          </p:cNvGraphicFramePr>
          <p:nvPr>
            <p:extLst>
              <p:ext uri="{D42A27DB-BD31-4B8C-83A1-F6EECF244321}">
                <p14:modId xmlns:p14="http://schemas.microsoft.com/office/powerpoint/2010/main" val="807347608"/>
              </p:ext>
            </p:extLst>
          </p:nvPr>
        </p:nvGraphicFramePr>
        <p:xfrm>
          <a:off x="1179513" y="1428750"/>
          <a:ext cx="5105400" cy="3291840"/>
        </p:xfrm>
        <a:graphic>
          <a:graphicData uri="http://schemas.openxmlformats.org/drawingml/2006/table">
            <a:tbl>
              <a:tblPr/>
              <a:tblGrid>
                <a:gridCol w="889000">
                  <a:extLst>
                    <a:ext uri="{9D8B030D-6E8A-4147-A177-3AD203B41FA5}">
                      <a16:colId xmlns:a16="http://schemas.microsoft.com/office/drawing/2014/main" val="1367673845"/>
                    </a:ext>
                  </a:extLst>
                </a:gridCol>
                <a:gridCol w="889000">
                  <a:extLst>
                    <a:ext uri="{9D8B030D-6E8A-4147-A177-3AD203B41FA5}">
                      <a16:colId xmlns:a16="http://schemas.microsoft.com/office/drawing/2014/main" val="1151140097"/>
                    </a:ext>
                  </a:extLst>
                </a:gridCol>
                <a:gridCol w="889000">
                  <a:extLst>
                    <a:ext uri="{9D8B030D-6E8A-4147-A177-3AD203B41FA5}">
                      <a16:colId xmlns:a16="http://schemas.microsoft.com/office/drawing/2014/main" val="11062916"/>
                    </a:ext>
                  </a:extLst>
                </a:gridCol>
                <a:gridCol w="812800">
                  <a:extLst>
                    <a:ext uri="{9D8B030D-6E8A-4147-A177-3AD203B41FA5}">
                      <a16:colId xmlns:a16="http://schemas.microsoft.com/office/drawing/2014/main" val="1866996824"/>
                    </a:ext>
                  </a:extLst>
                </a:gridCol>
                <a:gridCol w="812800">
                  <a:extLst>
                    <a:ext uri="{9D8B030D-6E8A-4147-A177-3AD203B41FA5}">
                      <a16:colId xmlns:a16="http://schemas.microsoft.com/office/drawing/2014/main" val="1913334736"/>
                    </a:ext>
                  </a:extLst>
                </a:gridCol>
                <a:gridCol w="812800">
                  <a:extLst>
                    <a:ext uri="{9D8B030D-6E8A-4147-A177-3AD203B41FA5}">
                      <a16:colId xmlns:a16="http://schemas.microsoft.com/office/drawing/2014/main" val="1583589294"/>
                    </a:ext>
                  </a:extLst>
                </a:gridCol>
              </a:tblGrid>
              <a:tr h="162207">
                <a:tc>
                  <a:txBody>
                    <a:bodyPr/>
                    <a:lstStyle/>
                    <a:p>
                      <a:pPr algn="l" fontAlgn="b"/>
                      <a:r>
                        <a:rPr lang="en-US" sz="1200" b="1" i="0" u="none" strike="noStrike">
                          <a:solidFill>
                            <a:srgbClr val="FFFFFF"/>
                          </a:solidFill>
                          <a:effectLst/>
                          <a:latin typeface="Calibri" panose="020F0502020204030204" pitchFamily="34" charset="0"/>
                        </a:rPr>
                        <a:t>4046</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en-US" sz="1200" b="1" i="0" u="none" strike="noStrike">
                          <a:solidFill>
                            <a:srgbClr val="FFFFFF"/>
                          </a:solidFill>
                          <a:effectLst/>
                          <a:latin typeface="Calibri" panose="020F0502020204030204" pitchFamily="34" charset="0"/>
                        </a:rPr>
                        <a:t>4225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en-US" sz="1200" b="1" i="0" u="none" strike="noStrike">
                          <a:solidFill>
                            <a:srgbClr val="FFFFFF"/>
                          </a:solidFill>
                          <a:effectLst/>
                          <a:latin typeface="Calibri" panose="020F0502020204030204" pitchFamily="34" charset="0"/>
                        </a:rPr>
                        <a:t>4770</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en-US" sz="1200" b="1" i="0" u="none" strike="noStrike">
                          <a:solidFill>
                            <a:srgbClr val="FFFFFF"/>
                          </a:solidFill>
                          <a:effectLst/>
                          <a:latin typeface="Calibri" panose="020F0502020204030204" pitchFamily="34" charset="0"/>
                        </a:rPr>
                        <a:t>SMALL</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en-US" sz="1200" b="1" i="0" u="none" strike="noStrike">
                          <a:solidFill>
                            <a:srgbClr val="FFFFFF"/>
                          </a:solidFill>
                          <a:effectLst/>
                          <a:latin typeface="Calibri" panose="020F0502020204030204" pitchFamily="34" charset="0"/>
                        </a:rPr>
                        <a:t>LARGE</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en-US" sz="1200" b="1" i="0" u="none" strike="noStrike">
                          <a:solidFill>
                            <a:srgbClr val="FFFFFF"/>
                          </a:solidFill>
                          <a:effectLst/>
                          <a:latin typeface="Calibri" panose="020F0502020204030204" pitchFamily="34" charset="0"/>
                        </a:rPr>
                        <a:t>XLARGE</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553019935"/>
                  </a:ext>
                </a:extLst>
              </a:tr>
              <a:tr h="162207">
                <a:tc>
                  <a:txBody>
                    <a:bodyPr/>
                    <a:lstStyle/>
                    <a:p>
                      <a:pPr algn="r" fontAlgn="b"/>
                      <a:r>
                        <a:rPr lang="en-US" sz="1200" b="1" i="0" u="none" strike="noStrike">
                          <a:solidFill>
                            <a:srgbClr val="000000"/>
                          </a:solidFill>
                          <a:effectLst/>
                          <a:latin typeface="Calibri" panose="020F0502020204030204" pitchFamily="34" charset="0"/>
                        </a:rPr>
                        <a:t>1709449981</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1761054036</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142772394.6</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634682705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132066400</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5443128.28</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648632901"/>
                  </a:ext>
                </a:extLst>
              </a:tr>
              <a:tr h="162207">
                <a:tc>
                  <a:txBody>
                    <a:bodyPr/>
                    <a:lstStyle/>
                    <a:p>
                      <a:pPr algn="r" fontAlgn="b"/>
                      <a:r>
                        <a:rPr lang="en-US" sz="1200" b="1" i="0" u="none" strike="noStrike">
                          <a:solidFill>
                            <a:srgbClr val="000000"/>
                          </a:solidFill>
                          <a:effectLst/>
                          <a:latin typeface="Calibri" panose="020F0502020204030204" pitchFamily="34" charset="0"/>
                        </a:rPr>
                        <a:t>456697236.2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7CC67D"/>
                    </a:solidFill>
                  </a:tcPr>
                </a:tc>
                <a:tc>
                  <a:txBody>
                    <a:bodyPr/>
                    <a:lstStyle/>
                    <a:p>
                      <a:pPr algn="r" fontAlgn="b"/>
                      <a:r>
                        <a:rPr lang="en-US" sz="1200" b="1" i="0" u="none" strike="noStrike">
                          <a:solidFill>
                            <a:srgbClr val="000000"/>
                          </a:solidFill>
                          <a:effectLst/>
                          <a:latin typeface="Calibri" panose="020F0502020204030204" pitchFamily="34" charset="0"/>
                        </a:rPr>
                        <a:t>436495632.4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84C87D"/>
                    </a:solidFill>
                  </a:tcPr>
                </a:tc>
                <a:tc>
                  <a:txBody>
                    <a:bodyPr/>
                    <a:lstStyle/>
                    <a:p>
                      <a:pPr algn="r" fontAlgn="b"/>
                      <a:r>
                        <a:rPr lang="en-US" sz="1200" b="1" i="0" u="none" strike="noStrike">
                          <a:solidFill>
                            <a:srgbClr val="000000"/>
                          </a:solidFill>
                          <a:effectLst/>
                          <a:latin typeface="Calibri" panose="020F0502020204030204" pitchFamily="34" charset="0"/>
                        </a:rPr>
                        <a:t>31835174.69</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A9473"/>
                    </a:solidFill>
                  </a:tcPr>
                </a:tc>
                <a:tc>
                  <a:txBody>
                    <a:bodyPr/>
                    <a:lstStyle/>
                    <a:p>
                      <a:pPr algn="r" fontAlgn="b"/>
                      <a:r>
                        <a:rPr lang="en-US" sz="1200" b="1" i="0" u="none" strike="noStrike">
                          <a:solidFill>
                            <a:srgbClr val="000000"/>
                          </a:solidFill>
                          <a:effectLst/>
                          <a:latin typeface="Calibri" panose="020F0502020204030204" pitchFamily="34" charset="0"/>
                        </a:rPr>
                        <a:t>146661517</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EDE683"/>
                    </a:solidFill>
                  </a:tcPr>
                </a:tc>
                <a:tc>
                  <a:txBody>
                    <a:bodyPr/>
                    <a:lstStyle/>
                    <a:p>
                      <a:pPr algn="r" fontAlgn="b"/>
                      <a:r>
                        <a:rPr lang="en-US" sz="1200" b="1" i="0" u="none" strike="noStrike">
                          <a:solidFill>
                            <a:srgbClr val="000000"/>
                          </a:solidFill>
                          <a:effectLst/>
                          <a:latin typeface="Calibri" panose="020F0502020204030204" pitchFamily="34" charset="0"/>
                        </a:rPr>
                        <a:t>26865247.2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98D71"/>
                    </a:solidFill>
                  </a:tcPr>
                </a:tc>
                <a:tc>
                  <a:txBody>
                    <a:bodyPr/>
                    <a:lstStyle/>
                    <a:p>
                      <a:pPr algn="r" fontAlgn="b"/>
                      <a:r>
                        <a:rPr lang="en-US" sz="1200" b="1" i="0" u="none" strike="noStrike">
                          <a:solidFill>
                            <a:srgbClr val="000000"/>
                          </a:solidFill>
                          <a:effectLst/>
                          <a:latin typeface="Calibri" panose="020F0502020204030204" pitchFamily="34" charset="0"/>
                        </a:rPr>
                        <a:t>751071.27</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96B"/>
                    </a:solidFill>
                  </a:tcPr>
                </a:tc>
                <a:extLst>
                  <a:ext uri="{0D108BD9-81ED-4DB2-BD59-A6C34878D82A}">
                    <a16:rowId xmlns:a16="http://schemas.microsoft.com/office/drawing/2014/main" val="1339099974"/>
                  </a:ext>
                </a:extLst>
              </a:tr>
              <a:tr h="162207">
                <a:tc>
                  <a:txBody>
                    <a:bodyPr/>
                    <a:lstStyle/>
                    <a:p>
                      <a:pPr algn="r" fontAlgn="b"/>
                      <a:r>
                        <a:rPr lang="en-US" sz="1200" b="1" i="0" u="none" strike="noStrike">
                          <a:solidFill>
                            <a:srgbClr val="000000"/>
                          </a:solidFill>
                          <a:effectLst/>
                          <a:latin typeface="Calibri" panose="020F0502020204030204" pitchFamily="34" charset="0"/>
                        </a:rPr>
                        <a:t>525695407.4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63BE7B"/>
                    </a:solidFill>
                  </a:tcPr>
                </a:tc>
                <a:tc>
                  <a:txBody>
                    <a:bodyPr/>
                    <a:lstStyle/>
                    <a:p>
                      <a:pPr algn="r" fontAlgn="b"/>
                      <a:r>
                        <a:rPr lang="en-US" sz="1200" b="1" i="0" u="none" strike="noStrike">
                          <a:solidFill>
                            <a:srgbClr val="000000"/>
                          </a:solidFill>
                          <a:effectLst/>
                          <a:latin typeface="Calibri" panose="020F0502020204030204" pitchFamily="34" charset="0"/>
                        </a:rPr>
                        <a:t>441320026.1</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82C77D"/>
                    </a:solidFill>
                  </a:tcPr>
                </a:tc>
                <a:tc>
                  <a:txBody>
                    <a:bodyPr/>
                    <a:lstStyle/>
                    <a:p>
                      <a:pPr algn="r" fontAlgn="b"/>
                      <a:r>
                        <a:rPr lang="en-US" sz="1200" b="1" i="0" u="none" strike="noStrike">
                          <a:solidFill>
                            <a:srgbClr val="000000"/>
                          </a:solidFill>
                          <a:effectLst/>
                          <a:latin typeface="Calibri" panose="020F0502020204030204" pitchFamily="34" charset="0"/>
                        </a:rPr>
                        <a:t>34647321.13</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A9874"/>
                    </a:solidFill>
                  </a:tcPr>
                </a:tc>
                <a:tc>
                  <a:txBody>
                    <a:bodyPr/>
                    <a:lstStyle/>
                    <a:p>
                      <a:pPr algn="r" fontAlgn="b"/>
                      <a:r>
                        <a:rPr lang="en-US" sz="1200" b="1" i="0" u="none" strike="noStrike">
                          <a:solidFill>
                            <a:srgbClr val="000000"/>
                          </a:solidFill>
                          <a:effectLst/>
                          <a:latin typeface="Calibri" panose="020F0502020204030204" pitchFamily="34" charset="0"/>
                        </a:rPr>
                        <a:t>176616993</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E2E383"/>
                    </a:solidFill>
                  </a:tcPr>
                </a:tc>
                <a:tc>
                  <a:txBody>
                    <a:bodyPr/>
                    <a:lstStyle/>
                    <a:p>
                      <a:pPr algn="r" fontAlgn="b"/>
                      <a:r>
                        <a:rPr lang="en-US" sz="1200" b="1" i="0" u="none" strike="noStrike">
                          <a:solidFill>
                            <a:srgbClr val="000000"/>
                          </a:solidFill>
                          <a:effectLst/>
                          <a:latin typeface="Calibri" panose="020F0502020204030204" pitchFamily="34" charset="0"/>
                        </a:rPr>
                        <a:t>30595505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A9272"/>
                    </a:solidFill>
                  </a:tcPr>
                </a:tc>
                <a:tc>
                  <a:txBody>
                    <a:bodyPr/>
                    <a:lstStyle/>
                    <a:p>
                      <a:pPr algn="r" fontAlgn="b"/>
                      <a:r>
                        <a:rPr lang="en-US" sz="1200" b="1" i="0" u="none" strike="noStrike">
                          <a:solidFill>
                            <a:srgbClr val="000000"/>
                          </a:solidFill>
                          <a:effectLst/>
                          <a:latin typeface="Calibri" panose="020F0502020204030204" pitchFamily="34" charset="0"/>
                        </a:rPr>
                        <a:t>879931.24</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96B"/>
                    </a:solidFill>
                  </a:tcPr>
                </a:tc>
                <a:extLst>
                  <a:ext uri="{0D108BD9-81ED-4DB2-BD59-A6C34878D82A}">
                    <a16:rowId xmlns:a16="http://schemas.microsoft.com/office/drawing/2014/main" val="2712364965"/>
                  </a:ext>
                </a:extLst>
              </a:tr>
              <a:tr h="162207">
                <a:tc>
                  <a:txBody>
                    <a:bodyPr/>
                    <a:lstStyle/>
                    <a:p>
                      <a:pPr algn="r" fontAlgn="b"/>
                      <a:r>
                        <a:rPr lang="en-US" sz="1200" b="1" i="0" u="none" strike="noStrike">
                          <a:solidFill>
                            <a:srgbClr val="000000"/>
                          </a:solidFill>
                          <a:effectLst/>
                          <a:latin typeface="Calibri" panose="020F0502020204030204" pitchFamily="34" charset="0"/>
                        </a:rPr>
                        <a:t>410238593.4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8DCB7E"/>
                    </a:solidFill>
                  </a:tcPr>
                </a:tc>
                <a:tc>
                  <a:txBody>
                    <a:bodyPr/>
                    <a:lstStyle/>
                    <a:p>
                      <a:pPr algn="r" fontAlgn="b"/>
                      <a:r>
                        <a:rPr lang="en-US" sz="1200" b="1" i="0" u="none" strike="noStrike">
                          <a:solidFill>
                            <a:srgbClr val="000000"/>
                          </a:solidFill>
                          <a:effectLst/>
                          <a:latin typeface="Calibri" panose="020F0502020204030204" pitchFamily="34" charset="0"/>
                        </a:rPr>
                        <a:t>466226320.6</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79C57D"/>
                    </a:solidFill>
                  </a:tcPr>
                </a:tc>
                <a:tc>
                  <a:txBody>
                    <a:bodyPr/>
                    <a:lstStyle/>
                    <a:p>
                      <a:pPr algn="r" fontAlgn="b"/>
                      <a:r>
                        <a:rPr lang="en-US" sz="1200" b="1" i="0" u="none" strike="noStrike">
                          <a:solidFill>
                            <a:srgbClr val="000000"/>
                          </a:solidFill>
                          <a:effectLst/>
                          <a:latin typeface="Calibri" panose="020F0502020204030204" pitchFamily="34" charset="0"/>
                        </a:rPr>
                        <a:t>37679052.41</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A9C74"/>
                    </a:solidFill>
                  </a:tcPr>
                </a:tc>
                <a:tc>
                  <a:txBody>
                    <a:bodyPr/>
                    <a:lstStyle/>
                    <a:p>
                      <a:pPr algn="r" fontAlgn="b"/>
                      <a:r>
                        <a:rPr lang="en-US" sz="1200" b="1" i="0" u="none" strike="noStrike">
                          <a:solidFill>
                            <a:srgbClr val="000000"/>
                          </a:solidFill>
                          <a:effectLst/>
                          <a:latin typeface="Calibri" panose="020F0502020204030204" pitchFamily="34" charset="0"/>
                        </a:rPr>
                        <a:t>156968887</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E9E583"/>
                    </a:solidFill>
                  </a:tcPr>
                </a:tc>
                <a:tc>
                  <a:txBody>
                    <a:bodyPr/>
                    <a:lstStyle/>
                    <a:p>
                      <a:pPr algn="r" fontAlgn="b"/>
                      <a:r>
                        <a:rPr lang="en-US" sz="1200" b="1" i="0" u="none" strike="noStrike">
                          <a:solidFill>
                            <a:srgbClr val="000000"/>
                          </a:solidFill>
                          <a:effectLst/>
                          <a:latin typeface="Calibri" panose="020F0502020204030204" pitchFamily="34" charset="0"/>
                        </a:rPr>
                        <a:t>32581252.5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A9573"/>
                    </a:solidFill>
                  </a:tcPr>
                </a:tc>
                <a:tc>
                  <a:txBody>
                    <a:bodyPr/>
                    <a:lstStyle/>
                    <a:p>
                      <a:pPr algn="r" fontAlgn="b"/>
                      <a:r>
                        <a:rPr lang="en-US" sz="1200" b="1" i="0" u="none" strike="noStrike">
                          <a:solidFill>
                            <a:srgbClr val="000000"/>
                          </a:solidFill>
                          <a:effectLst/>
                          <a:latin typeface="Calibri" panose="020F0502020204030204" pitchFamily="34" charset="0"/>
                        </a:rPr>
                        <a:t>1471398.56</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A6B"/>
                    </a:solidFill>
                  </a:tcPr>
                </a:tc>
                <a:extLst>
                  <a:ext uri="{0D108BD9-81ED-4DB2-BD59-A6C34878D82A}">
                    <a16:rowId xmlns:a16="http://schemas.microsoft.com/office/drawing/2014/main" val="137844745"/>
                  </a:ext>
                </a:extLst>
              </a:tr>
              <a:tr h="162207">
                <a:tc>
                  <a:txBody>
                    <a:bodyPr/>
                    <a:lstStyle/>
                    <a:p>
                      <a:pPr algn="r" fontAlgn="b"/>
                      <a:r>
                        <a:rPr lang="en-US" sz="1200" b="1" i="0" u="none" strike="noStrike">
                          <a:solidFill>
                            <a:srgbClr val="000000"/>
                          </a:solidFill>
                          <a:effectLst/>
                          <a:latin typeface="Calibri" panose="020F0502020204030204" pitchFamily="34" charset="0"/>
                        </a:rPr>
                        <a:t>316818744.4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AFD480"/>
                    </a:solidFill>
                  </a:tcPr>
                </a:tc>
                <a:tc>
                  <a:txBody>
                    <a:bodyPr/>
                    <a:lstStyle/>
                    <a:p>
                      <a:pPr algn="r" fontAlgn="b"/>
                      <a:r>
                        <a:rPr lang="en-US" sz="1200" b="1" i="0" u="none" strike="noStrike">
                          <a:solidFill>
                            <a:srgbClr val="000000"/>
                          </a:solidFill>
                          <a:effectLst/>
                          <a:latin typeface="Calibri" panose="020F0502020204030204" pitchFamily="34" charset="0"/>
                        </a:rPr>
                        <a:t>417012057</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8BCA7E"/>
                    </a:solidFill>
                  </a:tcPr>
                </a:tc>
                <a:tc>
                  <a:txBody>
                    <a:bodyPr/>
                    <a:lstStyle/>
                    <a:p>
                      <a:pPr algn="r" fontAlgn="b"/>
                      <a:r>
                        <a:rPr lang="en-US" sz="1200" b="1" i="0" u="none" strike="noStrike">
                          <a:solidFill>
                            <a:srgbClr val="000000"/>
                          </a:solidFill>
                          <a:effectLst/>
                          <a:latin typeface="Calibri" panose="020F0502020204030204" pitchFamily="34" charset="0"/>
                        </a:rPr>
                        <a:t>38610846.32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A9D75"/>
                    </a:solidFill>
                  </a:tcPr>
                </a:tc>
                <a:tc>
                  <a:txBody>
                    <a:bodyPr/>
                    <a:lstStyle/>
                    <a:p>
                      <a:pPr algn="r" fontAlgn="b"/>
                      <a:r>
                        <a:rPr lang="en-US" sz="1200" b="1" i="0" u="none" strike="noStrike">
                          <a:solidFill>
                            <a:srgbClr val="000000"/>
                          </a:solidFill>
                          <a:effectLst/>
                          <a:latin typeface="Calibri" panose="020F0502020204030204" pitchFamily="34" charset="0"/>
                        </a:rPr>
                        <a:t>154435309</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EAE583"/>
                    </a:solidFill>
                  </a:tcPr>
                </a:tc>
                <a:tc>
                  <a:txBody>
                    <a:bodyPr/>
                    <a:lstStyle/>
                    <a:p>
                      <a:pPr algn="r" fontAlgn="b"/>
                      <a:r>
                        <a:rPr lang="en-US" sz="1200" b="1" i="0" u="none" strike="noStrike">
                          <a:solidFill>
                            <a:srgbClr val="000000"/>
                          </a:solidFill>
                          <a:effectLst/>
                          <a:latin typeface="Calibri" panose="020F0502020204030204" pitchFamily="34" charset="0"/>
                        </a:rPr>
                        <a:t>42024395.7</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BA276"/>
                    </a:solidFill>
                  </a:tcPr>
                </a:tc>
                <a:tc>
                  <a:txBody>
                    <a:bodyPr/>
                    <a:lstStyle/>
                    <a:p>
                      <a:pPr algn="r" fontAlgn="b"/>
                      <a:r>
                        <a:rPr lang="en-US" sz="1200" b="1" i="0" u="none" strike="noStrike">
                          <a:solidFill>
                            <a:srgbClr val="000000"/>
                          </a:solidFill>
                          <a:effectLst/>
                          <a:latin typeface="Calibri" panose="020F0502020204030204" pitchFamily="34" charset="0"/>
                        </a:rPr>
                        <a:t>2340727.21</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B6B"/>
                    </a:solidFill>
                  </a:tcPr>
                </a:tc>
                <a:extLst>
                  <a:ext uri="{0D108BD9-81ED-4DB2-BD59-A6C34878D82A}">
                    <a16:rowId xmlns:a16="http://schemas.microsoft.com/office/drawing/2014/main" val="40838102"/>
                  </a:ext>
                </a:extLst>
              </a:tr>
              <a:tr h="162207">
                <a:tc>
                  <a:txBody>
                    <a:bodyPr/>
                    <a:lstStyle/>
                    <a:p>
                      <a:pPr algn="r" fontAlgn="b"/>
                      <a:r>
                        <a:rPr lang="en-US" sz="1200" b="1" i="0" u="none" strike="noStrike">
                          <a:solidFill>
                            <a:srgbClr val="000000"/>
                          </a:solidFill>
                          <a:effectLst/>
                          <a:latin typeface="Calibri" panose="020F0502020204030204" pitchFamily="34" charset="0"/>
                        </a:rPr>
                        <a:t>1525122892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1" i="0" u="none" strike="noStrike">
                          <a:solidFill>
                            <a:srgbClr val="000000"/>
                          </a:solidFill>
                          <a:effectLst/>
                          <a:latin typeface="Calibri" panose="020F0502020204030204" pitchFamily="34" charset="0"/>
                        </a:rPr>
                        <a:t>1672728288</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1" i="0" u="none" strike="noStrike">
                          <a:solidFill>
                            <a:srgbClr val="000000"/>
                          </a:solidFill>
                          <a:effectLst/>
                          <a:latin typeface="Calibri" panose="020F0502020204030204" pitchFamily="34" charset="0"/>
                        </a:rPr>
                        <a:t>159879845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1" i="0" u="none" strike="noStrike">
                          <a:solidFill>
                            <a:srgbClr val="000000"/>
                          </a:solidFill>
                          <a:effectLst/>
                          <a:latin typeface="Calibri" panose="020F0502020204030204" pitchFamily="34" charset="0"/>
                        </a:rPr>
                        <a:t>1106494240</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1" i="0" u="none" strike="noStrike">
                          <a:solidFill>
                            <a:srgbClr val="000000"/>
                          </a:solidFill>
                          <a:effectLst/>
                          <a:latin typeface="Calibri" panose="020F0502020204030204" pitchFamily="34" charset="0"/>
                        </a:rPr>
                        <a:t>336626342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1" i="0" u="none" strike="noStrike">
                          <a:solidFill>
                            <a:srgbClr val="000000"/>
                          </a:solidFill>
                          <a:effectLst/>
                          <a:latin typeface="Calibri" panose="020F0502020204030204" pitchFamily="34" charset="0"/>
                        </a:rPr>
                        <a:t>20038284.8</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707005491"/>
                  </a:ext>
                </a:extLst>
              </a:tr>
              <a:tr h="162207">
                <a:tc>
                  <a:txBody>
                    <a:bodyPr/>
                    <a:lstStyle/>
                    <a:p>
                      <a:pPr algn="r" fontAlgn="b"/>
                      <a:r>
                        <a:rPr lang="en-US" sz="1200" b="1" i="0" u="none" strike="noStrike">
                          <a:solidFill>
                            <a:srgbClr val="000000"/>
                          </a:solidFill>
                          <a:effectLst/>
                          <a:latin typeface="Calibri" panose="020F0502020204030204" pitchFamily="34" charset="0"/>
                        </a:rPr>
                        <a:t>385031010.9</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98CE7F"/>
                    </a:solidFill>
                  </a:tcPr>
                </a:tc>
                <a:tc>
                  <a:txBody>
                    <a:bodyPr/>
                    <a:lstStyle/>
                    <a:p>
                      <a:pPr algn="r" fontAlgn="b"/>
                      <a:r>
                        <a:rPr lang="en-US" sz="1200" b="1" i="0" u="none" strike="noStrike">
                          <a:solidFill>
                            <a:srgbClr val="000000"/>
                          </a:solidFill>
                          <a:effectLst/>
                          <a:latin typeface="Calibri" panose="020F0502020204030204" pitchFamily="34" charset="0"/>
                        </a:rPr>
                        <a:t>495167655.2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63BE7B"/>
                    </a:solidFill>
                  </a:tcPr>
                </a:tc>
                <a:tc>
                  <a:txBody>
                    <a:bodyPr/>
                    <a:lstStyle/>
                    <a:p>
                      <a:pPr algn="r" fontAlgn="b"/>
                      <a:r>
                        <a:rPr lang="en-US" sz="1200" b="1" i="0" u="none" strike="noStrike">
                          <a:solidFill>
                            <a:srgbClr val="000000"/>
                          </a:solidFill>
                          <a:effectLst/>
                          <a:latin typeface="Calibri" panose="020F0502020204030204" pitchFamily="34" charset="0"/>
                        </a:rPr>
                        <a:t>57210827.05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A9473"/>
                    </a:solidFill>
                  </a:tcPr>
                </a:tc>
                <a:tc>
                  <a:txBody>
                    <a:bodyPr/>
                    <a:lstStyle/>
                    <a:p>
                      <a:pPr algn="r" fontAlgn="b"/>
                      <a:r>
                        <a:rPr lang="en-US" sz="1200" b="1" i="0" u="none" strike="noStrike">
                          <a:solidFill>
                            <a:srgbClr val="000000"/>
                          </a:solidFill>
                          <a:effectLst/>
                          <a:latin typeface="Calibri" panose="020F0502020204030204" pitchFamily="34" charset="0"/>
                        </a:rPr>
                        <a:t>264917370</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1DE82"/>
                    </a:solidFill>
                  </a:tcPr>
                </a:tc>
                <a:tc>
                  <a:txBody>
                    <a:bodyPr/>
                    <a:lstStyle/>
                    <a:p>
                      <a:pPr algn="r" fontAlgn="b"/>
                      <a:r>
                        <a:rPr lang="en-US" sz="1200" b="1" i="0" u="none" strike="noStrike">
                          <a:solidFill>
                            <a:srgbClr val="000000"/>
                          </a:solidFill>
                          <a:effectLst/>
                          <a:latin typeface="Calibri" panose="020F0502020204030204" pitchFamily="34" charset="0"/>
                        </a:rPr>
                        <a:t>89209040.1</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BAE78"/>
                    </a:solidFill>
                  </a:tcPr>
                </a:tc>
                <a:tc>
                  <a:txBody>
                    <a:bodyPr/>
                    <a:lstStyle/>
                    <a:p>
                      <a:pPr algn="r" fontAlgn="b"/>
                      <a:r>
                        <a:rPr lang="en-US" sz="1200" b="1" i="0" u="none" strike="noStrike">
                          <a:solidFill>
                            <a:srgbClr val="000000"/>
                          </a:solidFill>
                          <a:effectLst/>
                          <a:latin typeface="Calibri" panose="020F0502020204030204" pitchFamily="34" charset="0"/>
                        </a:rPr>
                        <a:t>3728072.24</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A6B"/>
                    </a:solidFill>
                  </a:tcPr>
                </a:tc>
                <a:extLst>
                  <a:ext uri="{0D108BD9-81ED-4DB2-BD59-A6C34878D82A}">
                    <a16:rowId xmlns:a16="http://schemas.microsoft.com/office/drawing/2014/main" val="108544759"/>
                  </a:ext>
                </a:extLst>
              </a:tr>
              <a:tr h="162207">
                <a:tc>
                  <a:txBody>
                    <a:bodyPr/>
                    <a:lstStyle/>
                    <a:p>
                      <a:pPr algn="r" fontAlgn="b"/>
                      <a:r>
                        <a:rPr lang="en-US" sz="1200" b="1" i="0" u="none" strike="noStrike">
                          <a:solidFill>
                            <a:srgbClr val="000000"/>
                          </a:solidFill>
                          <a:effectLst/>
                          <a:latin typeface="Calibri" panose="020F0502020204030204" pitchFamily="34" charset="0"/>
                        </a:rPr>
                        <a:t>436086395.7</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7FC77D"/>
                    </a:solidFill>
                  </a:tcPr>
                </a:tc>
                <a:tc>
                  <a:txBody>
                    <a:bodyPr/>
                    <a:lstStyle/>
                    <a:p>
                      <a:pPr algn="r" fontAlgn="b"/>
                      <a:r>
                        <a:rPr lang="en-US" sz="1200" b="1" i="0" u="none" strike="noStrike">
                          <a:solidFill>
                            <a:srgbClr val="000000"/>
                          </a:solidFill>
                          <a:effectLst/>
                          <a:latin typeface="Calibri" panose="020F0502020204030204" pitchFamily="34" charset="0"/>
                        </a:rPr>
                        <a:t>483782323.5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69C07C"/>
                    </a:solidFill>
                  </a:tcPr>
                </a:tc>
                <a:tc>
                  <a:txBody>
                    <a:bodyPr/>
                    <a:lstStyle/>
                    <a:p>
                      <a:pPr algn="r" fontAlgn="b"/>
                      <a:r>
                        <a:rPr lang="en-US" sz="1200" b="1" i="0" u="none" strike="noStrike">
                          <a:solidFill>
                            <a:srgbClr val="000000"/>
                          </a:solidFill>
                          <a:effectLst/>
                          <a:latin typeface="Calibri" panose="020F0502020204030204" pitchFamily="34" charset="0"/>
                        </a:rPr>
                        <a:t>58172982.04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A9573"/>
                    </a:solidFill>
                  </a:tcPr>
                </a:tc>
                <a:tc>
                  <a:txBody>
                    <a:bodyPr/>
                    <a:lstStyle/>
                    <a:p>
                      <a:pPr algn="r" fontAlgn="b"/>
                      <a:r>
                        <a:rPr lang="en-US" sz="1200" b="1" i="0" u="none" strike="noStrike">
                          <a:solidFill>
                            <a:srgbClr val="000000"/>
                          </a:solidFill>
                          <a:effectLst/>
                          <a:latin typeface="Calibri" panose="020F0502020204030204" pitchFamily="34" charset="0"/>
                        </a:rPr>
                        <a:t>294949707</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C2DA81"/>
                    </a:solidFill>
                  </a:tcPr>
                </a:tc>
                <a:tc>
                  <a:txBody>
                    <a:bodyPr/>
                    <a:lstStyle/>
                    <a:p>
                      <a:pPr algn="r" fontAlgn="b"/>
                      <a:r>
                        <a:rPr lang="en-US" sz="1200" b="1" i="0" u="none" strike="noStrike">
                          <a:solidFill>
                            <a:srgbClr val="000000"/>
                          </a:solidFill>
                          <a:effectLst/>
                          <a:latin typeface="Calibri" panose="020F0502020204030204" pitchFamily="34" charset="0"/>
                        </a:rPr>
                        <a:t>94085782.4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BB179"/>
                    </a:solidFill>
                  </a:tcPr>
                </a:tc>
                <a:tc>
                  <a:txBody>
                    <a:bodyPr/>
                    <a:lstStyle/>
                    <a:p>
                      <a:pPr algn="r" fontAlgn="b"/>
                      <a:r>
                        <a:rPr lang="en-US" sz="1200" b="1" i="0" u="none" strike="noStrike">
                          <a:solidFill>
                            <a:srgbClr val="000000"/>
                          </a:solidFill>
                          <a:effectLst/>
                          <a:latin typeface="Calibri" panose="020F0502020204030204" pitchFamily="34" charset="0"/>
                        </a:rPr>
                        <a:t>6314245.81</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C6B"/>
                    </a:solidFill>
                  </a:tcPr>
                </a:tc>
                <a:extLst>
                  <a:ext uri="{0D108BD9-81ED-4DB2-BD59-A6C34878D82A}">
                    <a16:rowId xmlns:a16="http://schemas.microsoft.com/office/drawing/2014/main" val="2494780180"/>
                  </a:ext>
                </a:extLst>
              </a:tr>
              <a:tr h="162207">
                <a:tc>
                  <a:txBody>
                    <a:bodyPr/>
                    <a:lstStyle/>
                    <a:p>
                      <a:pPr algn="r" fontAlgn="b"/>
                      <a:r>
                        <a:rPr lang="en-US" sz="1200" b="1" i="0" u="none" strike="noStrike">
                          <a:solidFill>
                            <a:srgbClr val="000000"/>
                          </a:solidFill>
                          <a:effectLst/>
                          <a:latin typeface="Calibri" panose="020F0502020204030204" pitchFamily="34" charset="0"/>
                        </a:rPr>
                        <a:t>405802465.5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8ECB7E"/>
                    </a:solidFill>
                  </a:tcPr>
                </a:tc>
                <a:tc>
                  <a:txBody>
                    <a:bodyPr/>
                    <a:lstStyle/>
                    <a:p>
                      <a:pPr algn="r" fontAlgn="b"/>
                      <a:r>
                        <a:rPr lang="en-US" sz="1200" b="1" i="0" u="none" strike="noStrike">
                          <a:solidFill>
                            <a:srgbClr val="000000"/>
                          </a:solidFill>
                          <a:effectLst/>
                          <a:latin typeface="Calibri" panose="020F0502020204030204" pitchFamily="34" charset="0"/>
                        </a:rPr>
                        <a:t>380966706.6</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9ACE7F"/>
                    </a:solidFill>
                  </a:tcPr>
                </a:tc>
                <a:tc>
                  <a:txBody>
                    <a:bodyPr/>
                    <a:lstStyle/>
                    <a:p>
                      <a:pPr algn="r" fontAlgn="b"/>
                      <a:r>
                        <a:rPr lang="en-US" sz="1200" b="1" i="0" u="none" strike="noStrike">
                          <a:solidFill>
                            <a:srgbClr val="000000"/>
                          </a:solidFill>
                          <a:effectLst/>
                          <a:latin typeface="Calibri" panose="020F0502020204030204" pitchFamily="34" charset="0"/>
                        </a:rPr>
                        <a:t>28142016.94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97D6E"/>
                    </a:solidFill>
                  </a:tcPr>
                </a:tc>
                <a:tc>
                  <a:txBody>
                    <a:bodyPr/>
                    <a:lstStyle/>
                    <a:p>
                      <a:pPr algn="r" fontAlgn="b"/>
                      <a:r>
                        <a:rPr lang="en-US" sz="1200" b="1" i="0" u="none" strike="noStrike">
                          <a:solidFill>
                            <a:srgbClr val="000000"/>
                          </a:solidFill>
                          <a:effectLst/>
                          <a:latin typeface="Calibri" panose="020F0502020204030204" pitchFamily="34" charset="0"/>
                        </a:rPr>
                        <a:t>308925959</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BCD881"/>
                    </a:solidFill>
                  </a:tcPr>
                </a:tc>
                <a:tc>
                  <a:txBody>
                    <a:bodyPr/>
                    <a:lstStyle/>
                    <a:p>
                      <a:pPr algn="r" fontAlgn="b"/>
                      <a:r>
                        <a:rPr lang="en-US" sz="1200" b="1" i="0" u="none" strike="noStrike">
                          <a:solidFill>
                            <a:srgbClr val="000000"/>
                          </a:solidFill>
                          <a:effectLst/>
                          <a:latin typeface="Calibri" panose="020F0502020204030204" pitchFamily="34" charset="0"/>
                        </a:rPr>
                        <a:t>68881699.4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A9D75"/>
                    </a:solidFill>
                  </a:tcPr>
                </a:tc>
                <a:tc>
                  <a:txBody>
                    <a:bodyPr/>
                    <a:lstStyle/>
                    <a:p>
                      <a:pPr algn="r" fontAlgn="b"/>
                      <a:r>
                        <a:rPr lang="en-US" sz="1200" b="1" i="0" u="none" strike="noStrike">
                          <a:solidFill>
                            <a:srgbClr val="000000"/>
                          </a:solidFill>
                          <a:effectLst/>
                          <a:latin typeface="Calibri" panose="020F0502020204030204" pitchFamily="34" charset="0"/>
                        </a:rPr>
                        <a:t>7656739.22</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D6B"/>
                    </a:solidFill>
                  </a:tcPr>
                </a:tc>
                <a:extLst>
                  <a:ext uri="{0D108BD9-81ED-4DB2-BD59-A6C34878D82A}">
                    <a16:rowId xmlns:a16="http://schemas.microsoft.com/office/drawing/2014/main" val="635504364"/>
                  </a:ext>
                </a:extLst>
              </a:tr>
              <a:tr h="162207">
                <a:tc>
                  <a:txBody>
                    <a:bodyPr/>
                    <a:lstStyle/>
                    <a:p>
                      <a:pPr algn="r" fontAlgn="b"/>
                      <a:r>
                        <a:rPr lang="en-US" sz="1200" b="1" i="0" u="none" strike="noStrike">
                          <a:solidFill>
                            <a:srgbClr val="000000"/>
                          </a:solidFill>
                          <a:effectLst/>
                          <a:latin typeface="Calibri" panose="020F0502020204030204" pitchFamily="34" charset="0"/>
                        </a:rPr>
                        <a:t>298203020.2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C1D981"/>
                    </a:solidFill>
                  </a:tcPr>
                </a:tc>
                <a:tc>
                  <a:txBody>
                    <a:bodyPr/>
                    <a:lstStyle/>
                    <a:p>
                      <a:pPr algn="r" fontAlgn="b"/>
                      <a:r>
                        <a:rPr lang="en-US" sz="1200" b="1" i="0" u="none" strike="noStrike">
                          <a:solidFill>
                            <a:srgbClr val="000000"/>
                          </a:solidFill>
                          <a:effectLst/>
                          <a:latin typeface="Calibri" panose="020F0502020204030204" pitchFamily="34" charset="0"/>
                        </a:rPr>
                        <a:t>312811602.8</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BAD780"/>
                    </a:solidFill>
                  </a:tcPr>
                </a:tc>
                <a:tc>
                  <a:txBody>
                    <a:bodyPr/>
                    <a:lstStyle/>
                    <a:p>
                      <a:pPr algn="r" fontAlgn="b"/>
                      <a:r>
                        <a:rPr lang="en-US" sz="1200" b="1" i="0" u="none" strike="noStrike">
                          <a:solidFill>
                            <a:srgbClr val="000000"/>
                          </a:solidFill>
                          <a:effectLst/>
                          <a:latin typeface="Calibri" panose="020F0502020204030204" pitchFamily="34" charset="0"/>
                        </a:rPr>
                        <a:t>16354018.98</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746D"/>
                    </a:solidFill>
                  </a:tcPr>
                </a:tc>
                <a:tc>
                  <a:txBody>
                    <a:bodyPr/>
                    <a:lstStyle/>
                    <a:p>
                      <a:pPr algn="r" fontAlgn="b"/>
                      <a:r>
                        <a:rPr lang="en-US" sz="1200" b="1" i="0" u="none" strike="noStrike">
                          <a:solidFill>
                            <a:srgbClr val="000000"/>
                          </a:solidFill>
                          <a:effectLst/>
                          <a:latin typeface="Calibri" panose="020F0502020204030204" pitchFamily="34" charset="0"/>
                        </a:rPr>
                        <a:t>237701203</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DE283"/>
                    </a:solidFill>
                  </a:tcPr>
                </a:tc>
                <a:tc>
                  <a:txBody>
                    <a:bodyPr/>
                    <a:lstStyle/>
                    <a:p>
                      <a:pPr algn="r" fontAlgn="b"/>
                      <a:r>
                        <a:rPr lang="en-US" sz="1200" b="1" i="0" u="none" strike="noStrike">
                          <a:solidFill>
                            <a:srgbClr val="000000"/>
                          </a:solidFill>
                          <a:effectLst/>
                          <a:latin typeface="Calibri" panose="020F0502020204030204" pitchFamily="34" charset="0"/>
                        </a:rPr>
                        <a:t>84449820.2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BAA77"/>
                    </a:solidFill>
                  </a:tcPr>
                </a:tc>
                <a:tc>
                  <a:txBody>
                    <a:bodyPr/>
                    <a:lstStyle/>
                    <a:p>
                      <a:pPr algn="r" fontAlgn="b"/>
                      <a:r>
                        <a:rPr lang="en-US" sz="1200" b="1" i="0" u="none" strike="noStrike">
                          <a:solidFill>
                            <a:srgbClr val="000000"/>
                          </a:solidFill>
                          <a:effectLst/>
                          <a:latin typeface="Calibri" panose="020F0502020204030204" pitchFamily="34" charset="0"/>
                        </a:rPr>
                        <a:t>2339227.57</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96B"/>
                    </a:solidFill>
                  </a:tcPr>
                </a:tc>
                <a:extLst>
                  <a:ext uri="{0D108BD9-81ED-4DB2-BD59-A6C34878D82A}">
                    <a16:rowId xmlns:a16="http://schemas.microsoft.com/office/drawing/2014/main" val="1109495197"/>
                  </a:ext>
                </a:extLst>
              </a:tr>
              <a:tr h="162207">
                <a:tc>
                  <a:txBody>
                    <a:bodyPr/>
                    <a:lstStyle/>
                    <a:p>
                      <a:pPr algn="r" fontAlgn="b"/>
                      <a:r>
                        <a:rPr lang="en-US" sz="1200" b="1" i="0" u="none" strike="noStrike">
                          <a:solidFill>
                            <a:srgbClr val="000000"/>
                          </a:solidFill>
                          <a:effectLst/>
                          <a:latin typeface="Calibri" panose="020F0502020204030204" pitchFamily="34" charset="0"/>
                        </a:rPr>
                        <a:t>1652038132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1544734720</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91217507.78</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1222952525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399339040</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23997172.3</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582057345"/>
                  </a:ext>
                </a:extLst>
              </a:tr>
              <a:tr h="162207">
                <a:tc>
                  <a:txBody>
                    <a:bodyPr/>
                    <a:lstStyle/>
                    <a:p>
                      <a:pPr algn="r" fontAlgn="b"/>
                      <a:r>
                        <a:rPr lang="en-US" sz="1200" b="1" i="0" u="none" strike="noStrike">
                          <a:solidFill>
                            <a:srgbClr val="000000"/>
                          </a:solidFill>
                          <a:effectLst/>
                          <a:latin typeface="Calibri" panose="020F0502020204030204" pitchFamily="34" charset="0"/>
                        </a:rPr>
                        <a:t>452339071.2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63BE7B"/>
                    </a:solidFill>
                  </a:tcPr>
                </a:tc>
                <a:tc>
                  <a:txBody>
                    <a:bodyPr/>
                    <a:lstStyle/>
                    <a:p>
                      <a:pPr algn="r" fontAlgn="b"/>
                      <a:r>
                        <a:rPr lang="en-US" sz="1200" b="1" i="0" u="none" strike="noStrike">
                          <a:solidFill>
                            <a:srgbClr val="000000"/>
                          </a:solidFill>
                          <a:effectLst/>
                          <a:latin typeface="Calibri" panose="020F0502020204030204" pitchFamily="34" charset="0"/>
                        </a:rPr>
                        <a:t>441831340</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6AC07C"/>
                    </a:solidFill>
                  </a:tcPr>
                </a:tc>
                <a:tc>
                  <a:txBody>
                    <a:bodyPr/>
                    <a:lstStyle/>
                    <a:p>
                      <a:pPr algn="r" fontAlgn="b"/>
                      <a:r>
                        <a:rPr lang="en-US" sz="1200" b="1" i="0" u="none" strike="noStrike">
                          <a:solidFill>
                            <a:srgbClr val="000000"/>
                          </a:solidFill>
                          <a:effectLst/>
                          <a:latin typeface="Calibri" panose="020F0502020204030204" pitchFamily="34" charset="0"/>
                        </a:rPr>
                        <a:t>28524805.37</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7A6E"/>
                    </a:solidFill>
                  </a:tcPr>
                </a:tc>
                <a:tc>
                  <a:txBody>
                    <a:bodyPr/>
                    <a:lstStyle/>
                    <a:p>
                      <a:pPr algn="r" fontAlgn="b"/>
                      <a:r>
                        <a:rPr lang="en-US" sz="1200" b="1" i="0" u="none" strike="noStrike">
                          <a:solidFill>
                            <a:srgbClr val="000000"/>
                          </a:solidFill>
                          <a:effectLst/>
                          <a:latin typeface="Calibri" panose="020F0502020204030204" pitchFamily="34" charset="0"/>
                        </a:rPr>
                        <a:t>336174415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A8D27F"/>
                    </a:solidFill>
                  </a:tcPr>
                </a:tc>
                <a:tc>
                  <a:txBody>
                    <a:bodyPr/>
                    <a:lstStyle/>
                    <a:p>
                      <a:pPr algn="r" fontAlgn="b"/>
                      <a:r>
                        <a:rPr lang="en-US" sz="1200" b="1" i="0" u="none" strike="noStrike">
                          <a:solidFill>
                            <a:srgbClr val="000000"/>
                          </a:solidFill>
                          <a:effectLst/>
                          <a:latin typeface="Calibri" panose="020F0502020204030204" pitchFamily="34" charset="0"/>
                        </a:rPr>
                        <a:t>100530601</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BAD78"/>
                    </a:solidFill>
                  </a:tcPr>
                </a:tc>
                <a:tc>
                  <a:txBody>
                    <a:bodyPr/>
                    <a:lstStyle/>
                    <a:p>
                      <a:pPr algn="r" fontAlgn="b"/>
                      <a:r>
                        <a:rPr lang="en-US" sz="1200" b="1" i="0" u="none" strike="noStrike">
                          <a:solidFill>
                            <a:srgbClr val="000000"/>
                          </a:solidFill>
                          <a:effectLst/>
                          <a:latin typeface="Calibri" panose="020F0502020204030204" pitchFamily="34" charset="0"/>
                        </a:rPr>
                        <a:t>4303382.65</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96B"/>
                    </a:solidFill>
                  </a:tcPr>
                </a:tc>
                <a:extLst>
                  <a:ext uri="{0D108BD9-81ED-4DB2-BD59-A6C34878D82A}">
                    <a16:rowId xmlns:a16="http://schemas.microsoft.com/office/drawing/2014/main" val="2244147608"/>
                  </a:ext>
                </a:extLst>
              </a:tr>
              <a:tr h="162207">
                <a:tc>
                  <a:txBody>
                    <a:bodyPr/>
                    <a:lstStyle/>
                    <a:p>
                      <a:pPr algn="r" fontAlgn="b"/>
                      <a:r>
                        <a:rPr lang="en-US" sz="1200" b="1" i="0" u="none" strike="noStrike">
                          <a:solidFill>
                            <a:srgbClr val="000000"/>
                          </a:solidFill>
                          <a:effectLst/>
                          <a:latin typeface="Calibri" panose="020F0502020204030204" pitchFamily="34" charset="0"/>
                        </a:rPr>
                        <a:t>445262206.4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68C07C"/>
                    </a:solidFill>
                  </a:tcPr>
                </a:tc>
                <a:tc>
                  <a:txBody>
                    <a:bodyPr/>
                    <a:lstStyle/>
                    <a:p>
                      <a:pPr algn="r" fontAlgn="b"/>
                      <a:r>
                        <a:rPr lang="en-US" sz="1200" b="1" i="0" u="none" strike="noStrike">
                          <a:solidFill>
                            <a:srgbClr val="000000"/>
                          </a:solidFill>
                          <a:effectLst/>
                          <a:latin typeface="Calibri" panose="020F0502020204030204" pitchFamily="34" charset="0"/>
                        </a:rPr>
                        <a:t>384531194.5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8BCA7E"/>
                    </a:solidFill>
                  </a:tcPr>
                </a:tc>
                <a:tc>
                  <a:txBody>
                    <a:bodyPr/>
                    <a:lstStyle/>
                    <a:p>
                      <a:pPr algn="r" fontAlgn="b"/>
                      <a:r>
                        <a:rPr lang="en-US" sz="1200" b="1" i="0" u="none" strike="noStrike">
                          <a:solidFill>
                            <a:srgbClr val="000000"/>
                          </a:solidFill>
                          <a:effectLst/>
                          <a:latin typeface="Calibri" panose="020F0502020204030204" pitchFamily="34" charset="0"/>
                        </a:rPr>
                        <a:t>23919667.08</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776D"/>
                    </a:solidFill>
                  </a:tcPr>
                </a:tc>
                <a:tc>
                  <a:txBody>
                    <a:bodyPr/>
                    <a:lstStyle/>
                    <a:p>
                      <a:pPr algn="r" fontAlgn="b"/>
                      <a:r>
                        <a:rPr lang="en-US" sz="1200" b="1" i="0" u="none" strike="noStrike">
                          <a:solidFill>
                            <a:srgbClr val="000000"/>
                          </a:solidFill>
                          <a:effectLst/>
                          <a:latin typeface="Calibri" panose="020F0502020204030204" pitchFamily="34" charset="0"/>
                        </a:rPr>
                        <a:t>349493676</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A0D07F"/>
                    </a:solidFill>
                  </a:tcPr>
                </a:tc>
                <a:tc>
                  <a:txBody>
                    <a:bodyPr/>
                    <a:lstStyle/>
                    <a:p>
                      <a:pPr algn="r" fontAlgn="b"/>
                      <a:r>
                        <a:rPr lang="en-US" sz="1200" b="1" i="0" u="none" strike="noStrike">
                          <a:solidFill>
                            <a:srgbClr val="000000"/>
                          </a:solidFill>
                          <a:effectLst/>
                          <a:latin typeface="Calibri" panose="020F0502020204030204" pitchFamily="34" charset="0"/>
                        </a:rPr>
                        <a:t>114852803</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CB77A"/>
                    </a:solidFill>
                  </a:tcPr>
                </a:tc>
                <a:tc>
                  <a:txBody>
                    <a:bodyPr/>
                    <a:lstStyle/>
                    <a:p>
                      <a:pPr algn="r" fontAlgn="b"/>
                      <a:r>
                        <a:rPr lang="en-US" sz="1200" b="1" i="0" u="none" strike="noStrike">
                          <a:solidFill>
                            <a:srgbClr val="000000"/>
                          </a:solidFill>
                          <a:effectLst/>
                          <a:latin typeface="Calibri" panose="020F0502020204030204" pitchFamily="34" charset="0"/>
                        </a:rPr>
                        <a:t>7896174.51</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C6B"/>
                    </a:solidFill>
                  </a:tcPr>
                </a:tc>
                <a:extLst>
                  <a:ext uri="{0D108BD9-81ED-4DB2-BD59-A6C34878D82A}">
                    <a16:rowId xmlns:a16="http://schemas.microsoft.com/office/drawing/2014/main" val="211561992"/>
                  </a:ext>
                </a:extLst>
              </a:tr>
              <a:tr h="162207">
                <a:tc>
                  <a:txBody>
                    <a:bodyPr/>
                    <a:lstStyle/>
                    <a:p>
                      <a:pPr algn="r" fontAlgn="b"/>
                      <a:r>
                        <a:rPr lang="en-US" sz="1200" b="1" i="0" u="none" strike="noStrike">
                          <a:solidFill>
                            <a:srgbClr val="000000"/>
                          </a:solidFill>
                          <a:effectLst/>
                          <a:latin typeface="Calibri" panose="020F0502020204030204" pitchFamily="34" charset="0"/>
                        </a:rPr>
                        <a:t>368954129.5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95CD7E"/>
                    </a:solidFill>
                  </a:tcPr>
                </a:tc>
                <a:tc>
                  <a:txBody>
                    <a:bodyPr/>
                    <a:lstStyle/>
                    <a:p>
                      <a:pPr algn="r" fontAlgn="b"/>
                      <a:r>
                        <a:rPr lang="en-US" sz="1200" b="1" i="0" u="none" strike="noStrike">
                          <a:solidFill>
                            <a:srgbClr val="000000"/>
                          </a:solidFill>
                          <a:effectLst/>
                          <a:latin typeface="Calibri" panose="020F0502020204030204" pitchFamily="34" charset="0"/>
                        </a:rPr>
                        <a:t>352175021.9</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9ECF7F"/>
                    </a:solidFill>
                  </a:tcPr>
                </a:tc>
                <a:tc>
                  <a:txBody>
                    <a:bodyPr/>
                    <a:lstStyle/>
                    <a:p>
                      <a:pPr algn="r" fontAlgn="b"/>
                      <a:r>
                        <a:rPr lang="en-US" sz="1200" b="1" i="0" u="none" strike="noStrike">
                          <a:solidFill>
                            <a:srgbClr val="000000"/>
                          </a:solidFill>
                          <a:effectLst/>
                          <a:latin typeface="Calibri" panose="020F0502020204030204" pitchFamily="34" charset="0"/>
                        </a:rPr>
                        <a:t>21378661.99</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756D"/>
                    </a:solidFill>
                  </a:tcPr>
                </a:tc>
                <a:tc>
                  <a:txBody>
                    <a:bodyPr/>
                    <a:lstStyle/>
                    <a:p>
                      <a:pPr algn="r" fontAlgn="b"/>
                      <a:r>
                        <a:rPr lang="en-US" sz="1200" b="1" i="0" u="none" strike="noStrike">
                          <a:solidFill>
                            <a:srgbClr val="000000"/>
                          </a:solidFill>
                          <a:effectLst/>
                          <a:latin typeface="Calibri" panose="020F0502020204030204" pitchFamily="34" charset="0"/>
                        </a:rPr>
                        <a:t>259465074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5DF82"/>
                    </a:solidFill>
                  </a:tcPr>
                </a:tc>
                <a:tc>
                  <a:txBody>
                    <a:bodyPr/>
                    <a:lstStyle/>
                    <a:p>
                      <a:pPr algn="r" fontAlgn="b"/>
                      <a:r>
                        <a:rPr lang="en-US" sz="1200" b="1" i="0" u="none" strike="noStrike">
                          <a:solidFill>
                            <a:srgbClr val="000000"/>
                          </a:solidFill>
                          <a:effectLst/>
                          <a:latin typeface="Calibri" panose="020F0502020204030204" pitchFamily="34" charset="0"/>
                        </a:rPr>
                        <a:t>87548550.4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BA476"/>
                    </a:solidFill>
                  </a:tcPr>
                </a:tc>
                <a:tc>
                  <a:txBody>
                    <a:bodyPr/>
                    <a:lstStyle/>
                    <a:p>
                      <a:pPr algn="r" fontAlgn="b"/>
                      <a:r>
                        <a:rPr lang="en-US" sz="1200" b="1" i="0" u="none" strike="noStrike">
                          <a:solidFill>
                            <a:srgbClr val="000000"/>
                          </a:solidFill>
                          <a:effectLst/>
                          <a:latin typeface="Calibri" panose="020F0502020204030204" pitchFamily="34" charset="0"/>
                        </a:rPr>
                        <a:t>8479693.81</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C6B"/>
                    </a:solidFill>
                  </a:tcPr>
                </a:tc>
                <a:extLst>
                  <a:ext uri="{0D108BD9-81ED-4DB2-BD59-A6C34878D82A}">
                    <a16:rowId xmlns:a16="http://schemas.microsoft.com/office/drawing/2014/main" val="937132036"/>
                  </a:ext>
                </a:extLst>
              </a:tr>
              <a:tr h="162207">
                <a:tc>
                  <a:txBody>
                    <a:bodyPr/>
                    <a:lstStyle/>
                    <a:p>
                      <a:pPr algn="r" fontAlgn="b"/>
                      <a:r>
                        <a:rPr lang="en-US" sz="1200" b="1" i="0" u="none" strike="noStrike">
                          <a:solidFill>
                            <a:srgbClr val="000000"/>
                          </a:solidFill>
                          <a:effectLst/>
                          <a:latin typeface="Calibri" panose="020F0502020204030204" pitchFamily="34" charset="0"/>
                        </a:rPr>
                        <a:t>385482724.5</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8BCA7E"/>
                    </a:solidFill>
                  </a:tcPr>
                </a:tc>
                <a:tc>
                  <a:txBody>
                    <a:bodyPr/>
                    <a:lstStyle/>
                    <a:p>
                      <a:pPr algn="r" fontAlgn="b"/>
                      <a:r>
                        <a:rPr lang="en-US" sz="1200" b="1" i="0" u="none" strike="noStrike">
                          <a:solidFill>
                            <a:srgbClr val="000000"/>
                          </a:solidFill>
                          <a:effectLst/>
                          <a:latin typeface="Calibri" panose="020F0502020204030204" pitchFamily="34" charset="0"/>
                        </a:rPr>
                        <a:t>366197163.2</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96CD7E"/>
                    </a:solidFill>
                  </a:tcPr>
                </a:tc>
                <a:tc>
                  <a:txBody>
                    <a:bodyPr/>
                    <a:lstStyle/>
                    <a:p>
                      <a:pPr algn="r" fontAlgn="b"/>
                      <a:r>
                        <a:rPr lang="en-US" sz="1200" b="1" i="0" u="none" strike="noStrike">
                          <a:solidFill>
                            <a:srgbClr val="000000"/>
                          </a:solidFill>
                          <a:effectLst/>
                          <a:latin typeface="Calibri" panose="020F0502020204030204" pitchFamily="34" charset="0"/>
                        </a:rPr>
                        <a:t>17394373.34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726C"/>
                    </a:solidFill>
                  </a:tcPr>
                </a:tc>
                <a:tc>
                  <a:txBody>
                    <a:bodyPr/>
                    <a:lstStyle/>
                    <a:p>
                      <a:pPr algn="r" fontAlgn="b"/>
                      <a:r>
                        <a:rPr lang="en-US" sz="1200" b="1" i="0" u="none" strike="noStrike">
                          <a:solidFill>
                            <a:srgbClr val="000000"/>
                          </a:solidFill>
                          <a:effectLst/>
                          <a:latin typeface="Calibri" panose="020F0502020204030204" pitchFamily="34" charset="0"/>
                        </a:rPr>
                        <a:t>277819360</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CADC81"/>
                    </a:solidFill>
                  </a:tcPr>
                </a:tc>
                <a:tc>
                  <a:txBody>
                    <a:bodyPr/>
                    <a:lstStyle/>
                    <a:p>
                      <a:pPr algn="r" fontAlgn="b"/>
                      <a:r>
                        <a:rPr lang="en-US" sz="1200" b="1" i="0" u="none" strike="noStrike">
                          <a:solidFill>
                            <a:srgbClr val="000000"/>
                          </a:solidFill>
                          <a:effectLst/>
                          <a:latin typeface="Calibri" panose="020F0502020204030204" pitchFamily="34" charset="0"/>
                        </a:rPr>
                        <a:t>96407085.4</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BAA77"/>
                    </a:solidFill>
                  </a:tcPr>
                </a:tc>
                <a:tc>
                  <a:txBody>
                    <a:bodyPr/>
                    <a:lstStyle/>
                    <a:p>
                      <a:pPr algn="r" fontAlgn="b"/>
                      <a:r>
                        <a:rPr lang="en-US" sz="1200" b="1" i="0" u="none" strike="noStrike">
                          <a:solidFill>
                            <a:srgbClr val="000000"/>
                          </a:solidFill>
                          <a:effectLst/>
                          <a:latin typeface="Calibri" panose="020F0502020204030204" pitchFamily="34" charset="0"/>
                        </a:rPr>
                        <a:t>3317921.37</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F8696B"/>
                    </a:solidFill>
                  </a:tcPr>
                </a:tc>
                <a:extLst>
                  <a:ext uri="{0D108BD9-81ED-4DB2-BD59-A6C34878D82A}">
                    <a16:rowId xmlns:a16="http://schemas.microsoft.com/office/drawing/2014/main" val="2278043768"/>
                  </a:ext>
                </a:extLst>
              </a:tr>
              <a:tr h="162207">
                <a:tc>
                  <a:txBody>
                    <a:bodyPr/>
                    <a:lstStyle/>
                    <a:p>
                      <a:pPr algn="r" fontAlgn="b"/>
                      <a:r>
                        <a:rPr lang="en-US" sz="1200" b="1" i="0" u="none" strike="noStrike">
                          <a:solidFill>
                            <a:srgbClr val="000000"/>
                          </a:solidFill>
                          <a:effectLst/>
                          <a:latin typeface="Calibri" panose="020F0502020204030204" pitchFamily="34" charset="0"/>
                        </a:rPr>
                        <a:t>460499734.1</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1" i="0" u="none" strike="noStrike">
                          <a:solidFill>
                            <a:srgbClr val="000000"/>
                          </a:solidFill>
                          <a:effectLst/>
                          <a:latin typeface="Calibri" panose="020F0502020204030204" pitchFamily="34" charset="0"/>
                        </a:rPr>
                        <a:t>407758674.3</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1" i="0" u="none" strike="noStrike">
                          <a:solidFill>
                            <a:srgbClr val="000000"/>
                          </a:solidFill>
                          <a:effectLst/>
                          <a:latin typeface="Calibri" panose="020F0502020204030204" pitchFamily="34" charset="0"/>
                        </a:rPr>
                        <a:t>22932594.79</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1" i="0" u="none" strike="noStrike">
                          <a:solidFill>
                            <a:srgbClr val="000000"/>
                          </a:solidFill>
                          <a:effectLst/>
                          <a:latin typeface="Calibri" panose="020F0502020204030204" pitchFamily="34" charset="0"/>
                        </a:rPr>
                        <a:t>360741368</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1" i="0" u="none" strike="noStrike">
                          <a:solidFill>
                            <a:srgbClr val="000000"/>
                          </a:solidFill>
                          <a:effectLst/>
                          <a:latin typeface="Calibri" panose="020F0502020204030204" pitchFamily="34" charset="0"/>
                        </a:rPr>
                        <a:t>123583988</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r" fontAlgn="b"/>
                      <a:r>
                        <a:rPr lang="en-US" sz="1200" b="1" i="0" u="none" strike="noStrike">
                          <a:solidFill>
                            <a:srgbClr val="000000"/>
                          </a:solidFill>
                          <a:effectLst/>
                          <a:latin typeface="Calibri" panose="020F0502020204030204" pitchFamily="34" charset="0"/>
                        </a:rPr>
                        <a:t>7210591.87</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34709942"/>
                  </a:ext>
                </a:extLst>
              </a:tr>
              <a:tr h="162207">
                <a:tc>
                  <a:txBody>
                    <a:bodyPr/>
                    <a:lstStyle/>
                    <a:p>
                      <a:pPr algn="r" fontAlgn="b"/>
                      <a:r>
                        <a:rPr lang="en-US" sz="1200" b="1" i="0" u="none" strike="noStrike">
                          <a:solidFill>
                            <a:srgbClr val="000000"/>
                          </a:solidFill>
                          <a:effectLst/>
                          <a:latin typeface="Calibri" panose="020F0502020204030204" pitchFamily="34" charset="0"/>
                        </a:rPr>
                        <a:t>460499734.1</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407758674.3</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22932594.79</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360741368</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a:solidFill>
                            <a:srgbClr val="000000"/>
                          </a:solidFill>
                          <a:effectLst/>
                          <a:latin typeface="Calibri" panose="020F0502020204030204" pitchFamily="34" charset="0"/>
                        </a:rPr>
                        <a:t>123583988</a:t>
                      </a:r>
                    </a:p>
                  </a:txBody>
                  <a:tcPr marL="0" marR="0" marT="0"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r" fontAlgn="b"/>
                      <a:r>
                        <a:rPr lang="en-US" sz="1200" b="1" i="0" u="none" strike="noStrike" dirty="0">
                          <a:solidFill>
                            <a:srgbClr val="000000"/>
                          </a:solidFill>
                          <a:effectLst/>
                          <a:latin typeface="Calibri" panose="020F0502020204030204" pitchFamily="34" charset="0"/>
                        </a:rPr>
                        <a:t>7210591.87</a:t>
                      </a:r>
                    </a:p>
                  </a:txBody>
                  <a:tcPr marL="0" marR="0" marT="0"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251327431"/>
                  </a:ext>
                </a:extLst>
              </a:tr>
            </a:tbl>
          </a:graphicData>
        </a:graphic>
      </p:graphicFrame>
      <p:pic>
        <p:nvPicPr>
          <p:cNvPr id="10" name="Picture 9">
            <a:extLst>
              <a:ext uri="{FF2B5EF4-FFF2-40B4-BE49-F238E27FC236}">
                <a16:creationId xmlns:a16="http://schemas.microsoft.com/office/drawing/2014/main" id="{F72A8042-BCC6-4A18-BE1E-8ECEC1374635}"/>
              </a:ext>
            </a:extLst>
          </p:cNvPr>
          <p:cNvPicPr>
            <a:picLocks noChangeAspect="1"/>
          </p:cNvPicPr>
          <p:nvPr/>
        </p:nvPicPr>
        <p:blipFill>
          <a:blip r:embed="rId2"/>
          <a:stretch>
            <a:fillRect/>
          </a:stretch>
        </p:blipFill>
        <p:spPr>
          <a:xfrm>
            <a:off x="1971039" y="4845070"/>
            <a:ext cx="8839201" cy="1647170"/>
          </a:xfrm>
          <a:prstGeom prst="rect">
            <a:avLst/>
          </a:prstGeom>
        </p:spPr>
      </p:pic>
    </p:spTree>
    <p:extLst>
      <p:ext uri="{BB962C8B-B14F-4D97-AF65-F5344CB8AC3E}">
        <p14:creationId xmlns:p14="http://schemas.microsoft.com/office/powerpoint/2010/main" val="630212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1633D90-FE7F-45FD-8BD8-0B37B7CCC290}"/>
              </a:ext>
            </a:extLst>
          </p:cNvPr>
          <p:cNvSpPr>
            <a:spLocks noGrp="1"/>
          </p:cNvSpPr>
          <p:nvPr>
            <p:ph type="title"/>
          </p:nvPr>
        </p:nvSpPr>
        <p:spPr>
          <a:xfrm>
            <a:off x="1828800" y="637962"/>
            <a:ext cx="8534400" cy="808568"/>
          </a:xfrm>
        </p:spPr>
        <p:txBody>
          <a:bodyPr/>
          <a:lstStyle/>
          <a:p>
            <a:pPr algn="ctr"/>
            <a:r>
              <a:rPr lang="en-US" dirty="0"/>
              <a:t>regional sales</a:t>
            </a:r>
          </a:p>
        </p:txBody>
      </p:sp>
      <p:pic>
        <p:nvPicPr>
          <p:cNvPr id="6" name="Picture 5">
            <a:extLst>
              <a:ext uri="{FF2B5EF4-FFF2-40B4-BE49-F238E27FC236}">
                <a16:creationId xmlns:a16="http://schemas.microsoft.com/office/drawing/2014/main" id="{CD068ED7-9EDC-45DD-9570-617FF594D7AA}"/>
              </a:ext>
            </a:extLst>
          </p:cNvPr>
          <p:cNvPicPr>
            <a:picLocks noChangeAspect="1"/>
          </p:cNvPicPr>
          <p:nvPr/>
        </p:nvPicPr>
        <p:blipFill>
          <a:blip r:embed="rId2"/>
          <a:stretch>
            <a:fillRect/>
          </a:stretch>
        </p:blipFill>
        <p:spPr>
          <a:xfrm>
            <a:off x="1397317" y="1343803"/>
            <a:ext cx="9333230" cy="1329404"/>
          </a:xfrm>
          <a:prstGeom prst="rect">
            <a:avLst/>
          </a:prstGeom>
        </p:spPr>
      </p:pic>
      <p:sp>
        <p:nvSpPr>
          <p:cNvPr id="7" name="TextBox 6">
            <a:extLst>
              <a:ext uri="{FF2B5EF4-FFF2-40B4-BE49-F238E27FC236}">
                <a16:creationId xmlns:a16="http://schemas.microsoft.com/office/drawing/2014/main" id="{14818FD3-ED09-4430-A090-857CCA04AC3A}"/>
              </a:ext>
            </a:extLst>
          </p:cNvPr>
          <p:cNvSpPr txBox="1"/>
          <p:nvPr/>
        </p:nvSpPr>
        <p:spPr>
          <a:xfrm>
            <a:off x="1397317" y="3230880"/>
            <a:ext cx="9333229" cy="2893100"/>
          </a:xfrm>
          <a:prstGeom prst="rect">
            <a:avLst/>
          </a:prstGeom>
          <a:noFill/>
        </p:spPr>
        <p:txBody>
          <a:bodyPr wrap="square" rtlCol="0">
            <a:spAutoFit/>
          </a:bodyPr>
          <a:lstStyle/>
          <a:p>
            <a:r>
              <a:rPr lang="en-US" sz="1400" dirty="0"/>
              <a:t>-PRICE VARIES MOST OFTEN IN PHEONIX/TUCSON, WEST TEXAS, PORTLAND, BOISE, SPOKANE</a:t>
            </a:r>
          </a:p>
          <a:p>
            <a:endParaRPr lang="en-US" sz="1400" dirty="0"/>
          </a:p>
          <a:p>
            <a:r>
              <a:rPr lang="en-US" sz="1400" dirty="0"/>
              <a:t>-PRICE VARIES LEAST PITTSBURGH, SYRACUSE, ALBANY, BUFFALO/ROCHESTER, ALBANY, PHILADELPHIA</a:t>
            </a:r>
          </a:p>
          <a:p>
            <a:endParaRPr lang="en-US" sz="1400" dirty="0"/>
          </a:p>
          <a:p>
            <a:r>
              <a:rPr lang="en-US" sz="1400" dirty="0"/>
              <a:t>-PHOENIX (SD0.548, SDP0.448) AND PITTSBURGH (SD0.175, SDP0 .129) VARY SIGNIFICANTLY FROM THE REST OF THE AREAS.</a:t>
            </a:r>
          </a:p>
          <a:p>
            <a:endParaRPr lang="en-US" sz="1400" dirty="0"/>
          </a:p>
          <a:p>
            <a:r>
              <a:rPr lang="en-US" sz="1400" dirty="0"/>
              <a:t>-SAN FRANCISCO HAS LARGE DEVIATION, BUT AVERAGE SDP, THUS SAN FRANCISCO'S DEVIATION IS CAUSE MORE SO BY EXTREME PRICES THAN BY SIMPLE VARIATION.</a:t>
            </a:r>
          </a:p>
          <a:p>
            <a:r>
              <a:rPr lang="en-US" sz="1400" dirty="0"/>
              <a:t>	--THIS MEANS THAT SF DEVIATION APPEARS TO BE HIGHER BUT IT ONLY APPEARS SO BECAUSE ITS PRICES ARE MORE EXTREME THAN OTHER REGIONS.</a:t>
            </a:r>
          </a:p>
          <a:p>
            <a:endParaRPr lang="en-US" sz="1400" dirty="0"/>
          </a:p>
          <a:p>
            <a:r>
              <a:rPr lang="en-US" sz="1400" dirty="0"/>
              <a:t>-PITTSBURG HAS LEAST VARIANCE, WHICH MEANS THAT THE PRICE REARLEY VARIES IN THAT REGION.</a:t>
            </a:r>
          </a:p>
        </p:txBody>
      </p:sp>
    </p:spTree>
    <p:extLst>
      <p:ext uri="{BB962C8B-B14F-4D97-AF65-F5344CB8AC3E}">
        <p14:creationId xmlns:p14="http://schemas.microsoft.com/office/powerpoint/2010/main" val="10409398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99585B0-A47C-4720-B11D-FBB92F18D723}"/>
              </a:ext>
            </a:extLst>
          </p:cNvPr>
          <p:cNvSpPr>
            <a:spLocks noGrp="1"/>
          </p:cNvSpPr>
          <p:nvPr>
            <p:ph type="ctrTitle"/>
          </p:nvPr>
        </p:nvSpPr>
        <p:spPr>
          <a:xfrm>
            <a:off x="684212" y="685799"/>
            <a:ext cx="6661468" cy="5369561"/>
          </a:xfrm>
        </p:spPr>
        <p:txBody>
          <a:bodyPr>
            <a:normAutofit fontScale="90000"/>
          </a:bodyPr>
          <a:lstStyle/>
          <a:p>
            <a:r>
              <a:rPr lang="en-US" sz="1300" dirty="0"/>
              <a:t>-SAN FRANCISCO HAS THE HIGHEST VARIATION; THE PRICE VARIES MORE OFTEN THAN ANYWHERE ELSE.</a:t>
            </a:r>
            <a:br>
              <a:rPr lang="en-US" sz="1300" dirty="0"/>
            </a:br>
            <a:br>
              <a:rPr lang="en-US" sz="1300" dirty="0"/>
            </a:br>
            <a:r>
              <a:rPr lang="en-US" sz="1300" dirty="0"/>
              <a:t>-SAN FRANCISCO HAS THE LARGEST STANDARD DEVIATION FOLLOWED BY PHOENIX/TUCSON. PRICE DIFFER FROM THE AVERAGE AT A GREATER MAGNITUDE.</a:t>
            </a:r>
            <a:br>
              <a:rPr lang="en-US" sz="1300" dirty="0"/>
            </a:br>
            <a:br>
              <a:rPr lang="en-US" sz="1300" dirty="0"/>
            </a:br>
            <a:r>
              <a:rPr lang="en-US" sz="1300" dirty="0"/>
              <a:t>-VARIATION AS A PROPORTION OF PRICE IS A TRUE MEASURE OF VARIANCE OF PRICE DISCOUNTING PRICE DIFFERENCES FROM REGION TO REGION. PHOENIX/TUCSION AND WEST TEXAS HAVE THE OVERALL HIGHEST VARIANCE. PRICES IN THESE AREAS FOR AVOCADOS ARE ERRATIC AND CAN VARY IMMESELY FROM HIGH TO LOW.</a:t>
            </a:r>
            <a:br>
              <a:rPr lang="en-US" sz="1300" dirty="0"/>
            </a:br>
            <a:br>
              <a:rPr lang="en-US" sz="1300" dirty="0"/>
            </a:br>
            <a:r>
              <a:rPr lang="en-US" sz="1300" dirty="0"/>
              <a:t>-LEAST TRUE VARIANCE CAN BE FOUND IN PITTSBURGH AND SYRACUSE. PRICES FOR AVOCADOS IN THESE TWO REGIONS ARE STEADY.THIS IS FOLLOWED BY ALBANY, BUFFALO AND RICHMOND.</a:t>
            </a:r>
            <a:br>
              <a:rPr lang="en-US" sz="1300" dirty="0"/>
            </a:br>
            <a:br>
              <a:rPr lang="en-US" sz="1300" dirty="0"/>
            </a:br>
            <a:r>
              <a:rPr lang="en-US" sz="1300" dirty="0"/>
              <a:t>-HOUSTON AND DALLAS ENJOY THE LOWEST AVERAGE PRICES FOLLOWED BY CINCINNATI, NASHVILLE  DENVER AND  PHOENIX/TUCSON.</a:t>
            </a:r>
            <a:br>
              <a:rPr lang="en-US" sz="1300" dirty="0"/>
            </a:br>
            <a:br>
              <a:rPr lang="en-US" sz="1300" dirty="0"/>
            </a:br>
            <a:r>
              <a:rPr lang="en-US" sz="1300" dirty="0"/>
              <a:t>-HARTFORD AND SAN FRANCISCO HAVE THE HIGHEST PRICES, FOLLOWED BY NEW YORK.</a:t>
            </a:r>
            <a:br>
              <a:rPr lang="en-US" sz="1300" dirty="0"/>
            </a:br>
            <a:br>
              <a:rPr lang="en-US" sz="1300" dirty="0"/>
            </a:br>
            <a:r>
              <a:rPr lang="en-US" sz="1300" dirty="0"/>
              <a:t>-LARGEST CONSUMPTION REGIONS INCLUDE: LOS ANGELES, NEW YORK, DALLAS, HOUSTON AND PHEONIX/TUCSON. SOME OF THIS MAY BE CAUSE BY POPULATION DIFFERENCES. LOS ANGELES IS BY FAR THE BIGGEST CONSUMER OF AVO'S BY REGION.</a:t>
            </a:r>
            <a:br>
              <a:rPr lang="en-US" sz="1300" dirty="0"/>
            </a:br>
            <a:br>
              <a:rPr lang="en-US" sz="1300" dirty="0"/>
            </a:br>
            <a:r>
              <a:rPr lang="en-US" sz="1300" dirty="0"/>
              <a:t>-FEWEST CONSUMERS: SYRACUSE, BOISE, SPOKANE, ALBANY AND LOUISVILLE CONSUME THE LEAST AVOCADOS.</a:t>
            </a:r>
            <a:endParaRPr lang="en-US" dirty="0"/>
          </a:p>
        </p:txBody>
      </p:sp>
      <p:pic>
        <p:nvPicPr>
          <p:cNvPr id="7" name="Picture 6">
            <a:extLst>
              <a:ext uri="{FF2B5EF4-FFF2-40B4-BE49-F238E27FC236}">
                <a16:creationId xmlns:a16="http://schemas.microsoft.com/office/drawing/2014/main" id="{25F2110B-CAD1-4A3B-9FAF-6C2A58C73566}"/>
              </a:ext>
            </a:extLst>
          </p:cNvPr>
          <p:cNvPicPr>
            <a:picLocks noChangeAspect="1"/>
          </p:cNvPicPr>
          <p:nvPr/>
        </p:nvPicPr>
        <p:blipFill>
          <a:blip r:embed="rId2"/>
          <a:stretch>
            <a:fillRect/>
          </a:stretch>
        </p:blipFill>
        <p:spPr>
          <a:xfrm>
            <a:off x="7948930" y="685799"/>
            <a:ext cx="2857500" cy="2486025"/>
          </a:xfrm>
          <a:prstGeom prst="rect">
            <a:avLst/>
          </a:prstGeom>
        </p:spPr>
      </p:pic>
    </p:spTree>
    <p:extLst>
      <p:ext uri="{BB962C8B-B14F-4D97-AF65-F5344CB8AC3E}">
        <p14:creationId xmlns:p14="http://schemas.microsoft.com/office/powerpoint/2010/main" val="1478126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E8A0C8-689A-4A32-B58A-15E708828C3E}"/>
              </a:ext>
            </a:extLst>
          </p:cNvPr>
          <p:cNvSpPr>
            <a:spLocks noGrp="1"/>
          </p:cNvSpPr>
          <p:nvPr>
            <p:ph type="ctrTitle"/>
          </p:nvPr>
        </p:nvSpPr>
        <p:spPr>
          <a:xfrm>
            <a:off x="2095500" y="514350"/>
            <a:ext cx="8001000" cy="847726"/>
          </a:xfrm>
        </p:spPr>
        <p:txBody>
          <a:bodyPr>
            <a:normAutofit fontScale="90000"/>
          </a:bodyPr>
          <a:lstStyle/>
          <a:p>
            <a:pPr algn="ctr"/>
            <a:r>
              <a:rPr lang="en-US" dirty="0"/>
              <a:t>Organic vs non-organic</a:t>
            </a:r>
          </a:p>
        </p:txBody>
      </p:sp>
      <p:sp>
        <p:nvSpPr>
          <p:cNvPr id="10" name="TextBox 9">
            <a:extLst>
              <a:ext uri="{FF2B5EF4-FFF2-40B4-BE49-F238E27FC236}">
                <a16:creationId xmlns:a16="http://schemas.microsoft.com/office/drawing/2014/main" id="{D87BABC6-B53A-44F3-AB37-3B55FF6C986C}"/>
              </a:ext>
            </a:extLst>
          </p:cNvPr>
          <p:cNvSpPr txBox="1"/>
          <p:nvPr/>
        </p:nvSpPr>
        <p:spPr>
          <a:xfrm>
            <a:off x="5759046" y="1748790"/>
            <a:ext cx="5597726" cy="4247317"/>
          </a:xfrm>
          <a:prstGeom prst="rect">
            <a:avLst/>
          </a:prstGeom>
          <a:noFill/>
        </p:spPr>
        <p:txBody>
          <a:bodyPr wrap="square" rtlCol="0">
            <a:spAutoFit/>
          </a:bodyPr>
          <a:lstStyle/>
          <a:p>
            <a:r>
              <a:rPr lang="en-US" dirty="0"/>
              <a:t>TOTAL VOLUME FOR BOTH ORGANIC AND NON-ORGANIC IS </a:t>
            </a:r>
            <a:r>
              <a:rPr lang="en-US" b="1" dirty="0"/>
              <a:t>INCREASING DRASTICALLY</a:t>
            </a:r>
          </a:p>
          <a:p>
            <a:endParaRPr lang="en-US" dirty="0"/>
          </a:p>
          <a:p>
            <a:r>
              <a:rPr lang="en-US" dirty="0"/>
              <a:t>TOTAL VOLUME INCREASING PRICE STAYING STEADY. PRICE VARIATION SEMS TO BE INCREASING, THE PRICE VARIES MORE IN MAGNITUDE.</a:t>
            </a:r>
          </a:p>
          <a:p>
            <a:endParaRPr lang="en-US" dirty="0"/>
          </a:p>
          <a:p>
            <a:r>
              <a:rPr lang="en-US" dirty="0"/>
              <a:t>TOTAL VOLUME INCREASING PRICE IS LOWER THAN PRICE IN 2015; PRICE MAY BE DECREASING DUE TO INCREASED AVAILABILITY. 2015 CONSIDERED A NEW ITEM; 2018 NO LONGER CONSIDERED A NEW ITEM?</a:t>
            </a:r>
          </a:p>
          <a:p>
            <a:endParaRPr lang="en-US" dirty="0"/>
          </a:p>
          <a:p>
            <a:endParaRPr lang="en-US" dirty="0"/>
          </a:p>
        </p:txBody>
      </p:sp>
      <p:pic>
        <p:nvPicPr>
          <p:cNvPr id="11" name="Picture 10">
            <a:extLst>
              <a:ext uri="{FF2B5EF4-FFF2-40B4-BE49-F238E27FC236}">
                <a16:creationId xmlns:a16="http://schemas.microsoft.com/office/drawing/2014/main" id="{B0BBA0FC-B10A-498F-A72A-60DE5431F968}"/>
              </a:ext>
            </a:extLst>
          </p:cNvPr>
          <p:cNvPicPr>
            <a:picLocks noChangeAspect="1"/>
          </p:cNvPicPr>
          <p:nvPr/>
        </p:nvPicPr>
        <p:blipFill>
          <a:blip r:embed="rId2"/>
          <a:stretch>
            <a:fillRect/>
          </a:stretch>
        </p:blipFill>
        <p:spPr>
          <a:xfrm>
            <a:off x="621868" y="1748790"/>
            <a:ext cx="4923818" cy="3900170"/>
          </a:xfrm>
          <a:prstGeom prst="rect">
            <a:avLst/>
          </a:prstGeom>
        </p:spPr>
      </p:pic>
    </p:spTree>
    <p:extLst>
      <p:ext uri="{BB962C8B-B14F-4D97-AF65-F5344CB8AC3E}">
        <p14:creationId xmlns:p14="http://schemas.microsoft.com/office/powerpoint/2010/main" val="1491376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06F338B-FF1E-4401-B9AE-C1A178487A7D}"/>
              </a:ext>
            </a:extLst>
          </p:cNvPr>
          <p:cNvSpPr>
            <a:spLocks noGrp="1"/>
          </p:cNvSpPr>
          <p:nvPr>
            <p:ph type="ctrTitle"/>
          </p:nvPr>
        </p:nvSpPr>
        <p:spPr>
          <a:xfrm>
            <a:off x="1093946" y="449579"/>
            <a:ext cx="10004108" cy="952501"/>
          </a:xfrm>
        </p:spPr>
        <p:txBody>
          <a:bodyPr>
            <a:normAutofit/>
          </a:bodyPr>
          <a:lstStyle/>
          <a:p>
            <a:r>
              <a:rPr lang="en-US" dirty="0"/>
              <a:t>Understanding the customer</a:t>
            </a:r>
          </a:p>
        </p:txBody>
      </p:sp>
      <p:sp>
        <p:nvSpPr>
          <p:cNvPr id="8" name="TextBox 7">
            <a:extLst>
              <a:ext uri="{FF2B5EF4-FFF2-40B4-BE49-F238E27FC236}">
                <a16:creationId xmlns:a16="http://schemas.microsoft.com/office/drawing/2014/main" id="{09153D9D-3C54-4C5B-95F5-8A4973BAB9F7}"/>
              </a:ext>
            </a:extLst>
          </p:cNvPr>
          <p:cNvSpPr txBox="1"/>
          <p:nvPr/>
        </p:nvSpPr>
        <p:spPr>
          <a:xfrm>
            <a:off x="1341120" y="1899920"/>
            <a:ext cx="7337265" cy="369332"/>
          </a:xfrm>
          <a:prstGeom prst="rect">
            <a:avLst/>
          </a:prstGeom>
          <a:noFill/>
        </p:spPr>
        <p:txBody>
          <a:bodyPr wrap="none" rtlCol="0">
            <a:spAutoFit/>
          </a:bodyPr>
          <a:lstStyle/>
          <a:p>
            <a:r>
              <a:rPr lang="en-US" dirty="0"/>
              <a:t>OF PRIMARY IMPORTANCE IS UNDERSTANDING OUR CUSTOMERS </a:t>
            </a:r>
          </a:p>
        </p:txBody>
      </p:sp>
      <p:sp>
        <p:nvSpPr>
          <p:cNvPr id="9" name="TextBox 8">
            <a:extLst>
              <a:ext uri="{FF2B5EF4-FFF2-40B4-BE49-F238E27FC236}">
                <a16:creationId xmlns:a16="http://schemas.microsoft.com/office/drawing/2014/main" id="{1C2C2566-EDE8-4FC9-8638-B35D2D16DFFD}"/>
              </a:ext>
            </a:extLst>
          </p:cNvPr>
          <p:cNvSpPr txBox="1"/>
          <p:nvPr/>
        </p:nvSpPr>
        <p:spPr>
          <a:xfrm>
            <a:off x="2133600" y="2767092"/>
            <a:ext cx="5206875" cy="369332"/>
          </a:xfrm>
          <a:prstGeom prst="rect">
            <a:avLst/>
          </a:prstGeom>
          <a:noFill/>
        </p:spPr>
        <p:txBody>
          <a:bodyPr wrap="none" rtlCol="0">
            <a:spAutoFit/>
          </a:bodyPr>
          <a:lstStyle/>
          <a:p>
            <a:r>
              <a:rPr lang="en-US" dirty="0"/>
              <a:t>WHO ARE THEY AND WHAT ARE THEY DOING?</a:t>
            </a:r>
          </a:p>
        </p:txBody>
      </p:sp>
      <p:sp>
        <p:nvSpPr>
          <p:cNvPr id="10" name="TextBox 9">
            <a:extLst>
              <a:ext uri="{FF2B5EF4-FFF2-40B4-BE49-F238E27FC236}">
                <a16:creationId xmlns:a16="http://schemas.microsoft.com/office/drawing/2014/main" id="{AF2EF939-B54E-4E91-B4A9-5F1AAFC36437}"/>
              </a:ext>
            </a:extLst>
          </p:cNvPr>
          <p:cNvSpPr txBox="1"/>
          <p:nvPr/>
        </p:nvSpPr>
        <p:spPr>
          <a:xfrm>
            <a:off x="2641600" y="3721577"/>
            <a:ext cx="3804247" cy="369332"/>
          </a:xfrm>
          <a:prstGeom prst="rect">
            <a:avLst/>
          </a:prstGeom>
          <a:noFill/>
        </p:spPr>
        <p:txBody>
          <a:bodyPr wrap="none" rtlCol="0">
            <a:spAutoFit/>
          </a:bodyPr>
          <a:lstStyle/>
          <a:p>
            <a:r>
              <a:rPr lang="en-US" dirty="0"/>
              <a:t>WHAT ARE THEIR BUYING HABITS?</a:t>
            </a:r>
          </a:p>
        </p:txBody>
      </p:sp>
      <p:sp>
        <p:nvSpPr>
          <p:cNvPr id="11" name="TextBox 10">
            <a:extLst>
              <a:ext uri="{FF2B5EF4-FFF2-40B4-BE49-F238E27FC236}">
                <a16:creationId xmlns:a16="http://schemas.microsoft.com/office/drawing/2014/main" id="{D9C84434-77BA-4CA1-9EC2-31635FCB926A}"/>
              </a:ext>
            </a:extLst>
          </p:cNvPr>
          <p:cNvSpPr txBox="1"/>
          <p:nvPr/>
        </p:nvSpPr>
        <p:spPr>
          <a:xfrm>
            <a:off x="3191581" y="4676062"/>
            <a:ext cx="3090911" cy="369332"/>
          </a:xfrm>
          <a:prstGeom prst="rect">
            <a:avLst/>
          </a:prstGeom>
          <a:noFill/>
        </p:spPr>
        <p:txBody>
          <a:bodyPr wrap="none" rtlCol="0">
            <a:spAutoFit/>
          </a:bodyPr>
          <a:lstStyle/>
          <a:p>
            <a:r>
              <a:rPr lang="en-US" dirty="0"/>
              <a:t>DOES LOCATION MATTER?</a:t>
            </a:r>
          </a:p>
        </p:txBody>
      </p:sp>
    </p:spTree>
    <p:extLst>
      <p:ext uri="{BB962C8B-B14F-4D97-AF65-F5344CB8AC3E}">
        <p14:creationId xmlns:p14="http://schemas.microsoft.com/office/powerpoint/2010/main" val="382773938"/>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D06F1E"/>
      </a:dk2>
      <a:lt2>
        <a:srgbClr val="F0BE21"/>
      </a:lt2>
      <a:accent1>
        <a:srgbClr val="760603"/>
      </a:accent1>
      <a:accent2>
        <a:srgbClr val="9F761A"/>
      </a:accent2>
      <a:accent3>
        <a:srgbClr val="92A200"/>
      </a:accent3>
      <a:accent4>
        <a:srgbClr val="4AA157"/>
      </a:accent4>
      <a:accent5>
        <a:srgbClr val="46788D"/>
      </a:accent5>
      <a:accent6>
        <a:srgbClr val="A848A8"/>
      </a:accent6>
      <a:hlink>
        <a:srgbClr val="460402"/>
      </a:hlink>
      <a:folHlink>
        <a:srgbClr val="991111"/>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62000"/>
                <a:satMod val="200000"/>
                <a:lumMod val="124000"/>
              </a:schemeClr>
            </a:gs>
            <a:gs pos="100000">
              <a:schemeClr val="phClr">
                <a:shade val="96000"/>
                <a:hueMod val="88000"/>
                <a:satMod val="220000"/>
                <a:lumMod val="8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82EB108-EDE6-4B8E-957B-D4A69BF580EA}"/>
    </a:ext>
  </a:extLst>
</a:theme>
</file>

<file path=docProps/app.xml><?xml version="1.0" encoding="utf-8"?>
<Properties xmlns="http://schemas.openxmlformats.org/officeDocument/2006/extended-properties" xmlns:vt="http://schemas.openxmlformats.org/officeDocument/2006/docPropsVTypes">
  <TotalTime>0</TotalTime>
  <Words>662</Words>
  <Application>Microsoft Office PowerPoint</Application>
  <PresentationFormat>Widescreen</PresentationFormat>
  <Paragraphs>261</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vt:lpstr>
      <vt:lpstr>Century Gothic</vt:lpstr>
      <vt:lpstr>Wingdings 3</vt:lpstr>
      <vt:lpstr>Slice</vt:lpstr>
      <vt:lpstr>The avocado issue</vt:lpstr>
      <vt:lpstr>- overview of the avocado market - Researching the different habits of avocado buyers - UNDERSTANDING SALES TRENDS - segmenting customers into clustered groups - RECOMMENDING FUTURE DIRECTION</vt:lpstr>
      <vt:lpstr>-2107 SAW THE HighEST AVERAGE PRICE FOR THE FRUIT 0.12 CENTS ABOVE THE MEAN (1.52, 2017; 1.4, MEAN)  -HIGHEST VOLUME IN Q1 2018 FOLLOWED BY Q2 2016  -LOWEST VOLUME Q4 2015  -LOWEST PRICE Q1,Q2 2016  -APPEARS THAT A SHORTAGE IN Q4 2015, WAS FOLLOWED BY SIX MONTHS OF FLOODING IN Q1, Q2 2016 </vt:lpstr>
      <vt:lpstr>-LARGEST PRICE VARIATION 2017, FOLLOWED BY 2016. -LOWEST VARIATION 2018. -LACK OF PRICE VARIATION IN 2018 LIKELY CAUSED BY MISSING Q2-Q4 -MOST VARIATION IN PRICE 2017; BUT MOST VARIATION AS A PROPORTION OF PRICE 2016 -LARGEST GAP BETWEEN HIGHEST AND LOWEST PRICE 2017 -LARGEST PRICE SWING 2017, MOST PRICE CHANGES 2017, PRICES CHANGES AS A PROPORTION OF PRICE 2016 </vt:lpstr>
      <vt:lpstr>Sales by SIZE</vt:lpstr>
      <vt:lpstr>regional sales</vt:lpstr>
      <vt:lpstr>-SAN FRANCISCO HAS THE HIGHEST VARIATION; THE PRICE VARIES MORE OFTEN THAN ANYWHERE ELSE.  -SAN FRANCISCO HAS THE LARGEST STANDARD DEVIATION FOLLOWED BY PHOENIX/TUCSON. PRICE DIFFER FROM THE AVERAGE AT A GREATER MAGNITUDE.  -VARIATION AS A PROPORTION OF PRICE IS A TRUE MEASURE OF VARIANCE OF PRICE DISCOUNTING PRICE DIFFERENCES FROM REGION TO REGION. PHOENIX/TUCSION AND WEST TEXAS HAVE THE OVERALL HIGHEST VARIANCE. PRICES IN THESE AREAS FOR AVOCADOS ARE ERRATIC AND CAN VARY IMMESELY FROM HIGH TO LOW.  -LEAST TRUE VARIANCE CAN BE FOUND IN PITTSBURGH AND SYRACUSE. PRICES FOR AVOCADOS IN THESE TWO REGIONS ARE STEADY.THIS IS FOLLOWED BY ALBANY, BUFFALO AND RICHMOND.  -HOUSTON AND DALLAS ENJOY THE LOWEST AVERAGE PRICES FOLLOWED BY CINCINNATI, NASHVILLE  DENVER AND  PHOENIX/TUCSON.  -HARTFORD AND SAN FRANCISCO HAVE THE HIGHEST PRICES, FOLLOWED BY NEW YORK.  -LARGEST CONSUMPTION REGIONS INCLUDE: LOS ANGELES, NEW YORK, DALLAS, HOUSTON AND PHEONIX/TUCSON. SOME OF THIS MAY BE CAUSE BY POPULATION DIFFERENCES. LOS ANGELES IS BY FAR THE BIGGEST CONSUMER OF AVO'S BY REGION.  -FEWEST CONSUMERS: SYRACUSE, BOISE, SPOKANE, ALBANY AND LOUISVILLE CONSUME THE LEAST AVOCADOS.</vt:lpstr>
      <vt:lpstr>Organic vs non-organic</vt:lpstr>
      <vt:lpstr>Understanding the customer</vt:lpstr>
      <vt:lpstr>K-means</vt:lpstr>
      <vt:lpstr>Group 3 Baltimore/Washington Boston Chicago New York  Northern  New England San Francisco  </vt:lpstr>
      <vt:lpstr>Group 1</vt:lpstr>
      <vt:lpstr>Group 2</vt:lpstr>
      <vt:lpstr>Group 3</vt:lpstr>
      <vt:lpstr>Group 4</vt:lpstr>
      <vt:lpstr>Group 5</vt:lpstr>
      <vt:lpstr>KEY TAKEAWAYS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avocado issue</dc:title>
  <dc:creator>Juan gutierrez</dc:creator>
  <cp:lastModifiedBy>Juan gutierrez</cp:lastModifiedBy>
  <cp:revision>1</cp:revision>
  <dcterms:created xsi:type="dcterms:W3CDTF">2018-12-13T01:45:56Z</dcterms:created>
  <dcterms:modified xsi:type="dcterms:W3CDTF">2018-12-13T01:46:19Z</dcterms:modified>
</cp:coreProperties>
</file>